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69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6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67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64.xml"/>
  <Override ContentType="application/vnd.openxmlformats-officedocument.presentationml.slide+xml" PartName="/ppt/slides/slide8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63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61.xml"/>
  <Override ContentType="application/vnd.openxmlformats-officedocument.presentationml.slide+xml" PartName="/ppt/slides/slide31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  <p:ext uri="GoogleSlidesCustomDataVersion2">
      <go:slidesCustomData xmlns:go="http://customooxmlschemas.google.com/" r:id="rId81" roundtripDataSignature="AMtx7mjBJPvLMHccTxyVzJudC0J6G/o25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50782BBD-7F8C-44D6-9F6E-116D8EE80070}">
  <a:tblStyle styleId="{50782BBD-7F8C-44D6-9F6E-116D8EE80070}" styleName="Table_0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fill>
          <a:solidFill>
            <a:schemeClr val="accent1"/>
          </a:solidFill>
        </a:fill>
      </a:tcStyle>
    </a:firstCol>
    <a:la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top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chemeClr val="accent1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chemeClr val="accent1"/>
          </a:solidFill>
        </a:fill>
      </a:tcStyle>
    </a:firstRow>
    <a:neCell>
      <a:tcTxStyle b="off" i="off"/>
    </a:neCell>
    <a:nwCell>
      <a:tcTxStyle b="off" i="off"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pos="2880" orient="horz"/>
        <p:guide pos="2160"/>
      </p:guideLst>
    </p:cSldViewPr>
  </p:notes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80" Type="http://schemas.openxmlformats.org/officeDocument/2006/relationships/slide" Target="slides/slide74.xml"/><Relationship Id="rId81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31" Type="http://schemas.openxmlformats.org/officeDocument/2006/relationships/slide" Target="slides/slide25.xml"/><Relationship Id="rId75" Type="http://schemas.openxmlformats.org/officeDocument/2006/relationships/slide" Target="slides/slide69.xml"/><Relationship Id="rId30" Type="http://schemas.openxmlformats.org/officeDocument/2006/relationships/slide" Target="slides/slide24.xml"/><Relationship Id="rId74" Type="http://schemas.openxmlformats.org/officeDocument/2006/relationships/slide" Target="slides/slide68.xml"/><Relationship Id="rId33" Type="http://schemas.openxmlformats.org/officeDocument/2006/relationships/slide" Target="slides/slide27.xml"/><Relationship Id="rId77" Type="http://schemas.openxmlformats.org/officeDocument/2006/relationships/slide" Target="slides/slide71.xml"/><Relationship Id="rId32" Type="http://schemas.openxmlformats.org/officeDocument/2006/relationships/slide" Target="slides/slide26.xml"/><Relationship Id="rId76" Type="http://schemas.openxmlformats.org/officeDocument/2006/relationships/slide" Target="slides/slide70.xml"/><Relationship Id="rId35" Type="http://schemas.openxmlformats.org/officeDocument/2006/relationships/slide" Target="slides/slide29.xml"/><Relationship Id="rId79" Type="http://schemas.openxmlformats.org/officeDocument/2006/relationships/slide" Target="slides/slide73.xml"/><Relationship Id="rId34" Type="http://schemas.openxmlformats.org/officeDocument/2006/relationships/slide" Target="slides/slide28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20" Type="http://schemas.openxmlformats.org/officeDocument/2006/relationships/slide" Target="slides/slide14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22" Type="http://schemas.openxmlformats.org/officeDocument/2006/relationships/slide" Target="slides/slide16.xml"/><Relationship Id="rId66" Type="http://schemas.openxmlformats.org/officeDocument/2006/relationships/slide" Target="slides/slide60.xml"/><Relationship Id="rId21" Type="http://schemas.openxmlformats.org/officeDocument/2006/relationships/slide" Target="slides/slide15.xml"/><Relationship Id="rId65" Type="http://schemas.openxmlformats.org/officeDocument/2006/relationships/slide" Target="slides/slide59.xml"/><Relationship Id="rId24" Type="http://schemas.openxmlformats.org/officeDocument/2006/relationships/slide" Target="slides/slide18.xml"/><Relationship Id="rId68" Type="http://schemas.openxmlformats.org/officeDocument/2006/relationships/slide" Target="slides/slide62.xml"/><Relationship Id="rId23" Type="http://schemas.openxmlformats.org/officeDocument/2006/relationships/slide" Target="slides/slide17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slide" Target="slides/slide63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slide" Target="slides/slide49.xml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slide" Target="slides/slide51.xml"/><Relationship Id="rId12" Type="http://schemas.openxmlformats.org/officeDocument/2006/relationships/slide" Target="slides/slide6.xml"/><Relationship Id="rId56" Type="http://schemas.openxmlformats.org/officeDocument/2006/relationships/slide" Target="slides/slide50.xml"/><Relationship Id="rId15" Type="http://schemas.openxmlformats.org/officeDocument/2006/relationships/slide" Target="slides/slide9.xml"/><Relationship Id="rId59" Type="http://schemas.openxmlformats.org/officeDocument/2006/relationships/slide" Target="slides/slide53.xml"/><Relationship Id="rId14" Type="http://schemas.openxmlformats.org/officeDocument/2006/relationships/slide" Target="slides/slide8.xml"/><Relationship Id="rId58" Type="http://schemas.openxmlformats.org/officeDocument/2006/relationships/slide" Target="slides/slide52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" name="Google Shape;55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0" name="Google Shape;110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15" name="Google Shape;115;p1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1" name="Google Shape;121;p1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28" name="Google Shape;128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4" name="Google Shape;134;p1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39" name="Google Shape;139;p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6" name="Google Shape;146;p1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2" name="Google Shape;152;p1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p1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65" name="Google Shape;165;p1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0" name="Google Shape;60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0" name="Google Shape;170;p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77" name="Google Shape;177;p2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2" name="Google Shape;182;p2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9" name="Google Shape;189;p2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96" name="Google Shape;196;p2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2" name="Google Shape;202;p2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08" name="Google Shape;208;p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4" name="Google Shape;214;p2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20" name="Google Shape;220;p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5" name="Google Shape;235;p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" name="Google Shape;67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1" name="Google Shape;241;p3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46" name="Google Shape;246;p3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p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9" name="Google Shape;259;p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6" name="Google Shape;266;p3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81" name="Google Shape;281;p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1" name="Google Shape;291;p3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6" name="Google Shape;296;p3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03" name="Google Shape;303;p3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0" name="Google Shape;310;p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" name="Google Shape;73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p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p4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3" name="Google Shape;333;p4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7" name="Shape 3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" name="Google Shape;348;p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9" name="Google Shape;349;p4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4" name="Google Shape;354;p4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66" name="Google Shape;366;p4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2" name="Google Shape;372;p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p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8" name="Google Shape;378;p4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4" name="Google Shape;384;p4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8" name="Shape 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" name="Google Shape;389;p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0" name="Google Shape;390;p4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96" name="Google Shape;396;p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" name="Google Shape;79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2" name="Google Shape;402;p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8" name="Google Shape;408;p5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4" name="Google Shape;414;p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p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19" name="Google Shape;419;p5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p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5" name="Google Shape;425;p5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5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7" name="Google Shape;437;p5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p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43" name="Google Shape;443;p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p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0" name="Google Shape;450;p5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6" name="Google Shape;456;p5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63" name="Google Shape;463;p5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6" name="Google Shape;86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p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0" name="Google Shape;470;p6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6" name="Google Shape;476;p6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83" name="Google Shape;483;p6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p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1" name="Google Shape;491;p6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p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8" name="Google Shape;498;p6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p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05" name="Google Shape;505;p6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p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p6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7" name="Google Shape;517;p6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2" name="Shape 5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3" name="Google Shape;523;p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24" name="Google Shape;524;p6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8" name="Shape 5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9" name="Google Shape;529;p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0" name="Google Shape;530;p6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1" name="Google Shape;9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p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7" name="Google Shape;537;p7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3" name="Google Shape;543;p7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49" name="Google Shape;549;p7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5" name="Google Shape;555;p7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61" name="Google Shape;561;p7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98" name="Google Shape;98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4" name="Google Shape;104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Relationship Id="rId3" Type="http://schemas.openxmlformats.org/officeDocument/2006/relationships/image" Target="../media/image7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1_제목 슬라이드">
  <p:cSld name="11_제목 슬라이드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:\Users\박희숙\Desktop\캡처1.JPG" id="16" name="Google Shape;16;p76"/>
          <p:cNvPicPr preferRelativeResize="0"/>
          <p:nvPr/>
        </p:nvPicPr>
        <p:blipFill rotWithShape="1">
          <a:blip r:embed="rId2">
            <a:alphaModFix/>
          </a:blip>
          <a:srcRect b="89802" l="3289" r="0" t="6280"/>
          <a:stretch/>
        </p:blipFill>
        <p:spPr>
          <a:xfrm rot="10800000">
            <a:off x="1" y="4464115"/>
            <a:ext cx="9143999" cy="2393884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76"/>
          <p:cNvSpPr/>
          <p:nvPr/>
        </p:nvSpPr>
        <p:spPr>
          <a:xfrm>
            <a:off x="0" y="-8316"/>
            <a:ext cx="9144000" cy="2897256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8" name="Google Shape;18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86535" y="3121146"/>
            <a:ext cx="900100" cy="1110762"/>
          </a:xfrm>
          <a:prstGeom prst="rect">
            <a:avLst/>
          </a:prstGeom>
          <a:noFill/>
          <a:ln cap="flat" cmpd="sng" w="9525">
            <a:solidFill>
              <a:srgbClr val="538CD5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19" name="Google Shape;19;p76"/>
          <p:cNvSpPr txBox="1"/>
          <p:nvPr>
            <p:ph type="ctrTitle"/>
          </p:nvPr>
        </p:nvSpPr>
        <p:spPr>
          <a:xfrm>
            <a:off x="1466655" y="3311297"/>
            <a:ext cx="7335815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  <a:defRPr b="0" i="0" sz="36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기본본문">
  <p:cSld name="1_기본본문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77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481C1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77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77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0" i="0" lang="ko-KR" sz="1200" u="none" cap="none" strike="noStrik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/78</a:t>
            </a:r>
            <a:endParaRPr b="0" i="0" sz="1200" u="none" cap="none" strike="noStrik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4" name="Google Shape;24;p77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  <a:defRPr b="1" sz="260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77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3700" lvl="0" marL="4572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  <a:defRPr b="1" sz="2000">
                <a:solidFill>
                  <a:srgbClr val="004A82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Font typeface="Noto Sans Symbols"/>
              <a:buChar char="▪"/>
              <a:defRPr sz="1600"/>
            </a:lvl2pPr>
            <a:lvl3pPr indent="-317500" lvl="2" marL="137160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indent="-304800" lvl="3" marL="182880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indent="-292100" lvl="4" marL="22860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기본본문">
  <p:cSld name="기본본문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8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481C1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8" name="Google Shape;28;p78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9" name="Google Shape;29;p78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0" i="0" lang="ko-KR" sz="1200" u="none" cap="none" strike="noStrik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/78</a:t>
            </a:r>
            <a:endParaRPr b="0" i="0" sz="1200" u="none" cap="none" strike="noStrik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0" name="Google Shape;30;p78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  <a:defRPr b="1" sz="2600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1" name="Google Shape;31;p78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93700" lvl="0" marL="45720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  <a:defRPr b="1" sz="2000"/>
            </a:lvl1pPr>
            <a:lvl2pPr indent="-330200" lvl="1" marL="91440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Font typeface="Noto Sans Symbols"/>
              <a:buChar char="▪"/>
              <a:defRPr sz="1600"/>
            </a:lvl2pPr>
            <a:lvl3pPr indent="-317500" lvl="2" marL="137160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indent="-304800" lvl="3" marL="182880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indent="-292100" lvl="4" marL="22860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">
  <p:cSld name="end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79"/>
          <p:cNvSpPr txBox="1"/>
          <p:nvPr>
            <p:ph idx="12" type="sldNum"/>
          </p:nvPr>
        </p:nvSpPr>
        <p:spPr>
          <a:xfrm>
            <a:off x="139700" y="6525345"/>
            <a:ext cx="8756650" cy="280046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1" i="1" sz="1200" u="none" cap="none" strike="noStrik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34" name="Google Shape;34;p79"/>
          <p:cNvSpPr/>
          <p:nvPr/>
        </p:nvSpPr>
        <p:spPr>
          <a:xfrm>
            <a:off x="2765425" y="1447800"/>
            <a:ext cx="3587750" cy="388620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5" name="Google Shape;35;p79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cap="flat" cmpd="sng" w="9525">
            <a:solidFill>
              <a:srgbClr val="97B853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6" name="Google Shape;36;p79"/>
          <p:cNvSpPr/>
          <p:nvPr/>
        </p:nvSpPr>
        <p:spPr>
          <a:xfrm>
            <a:off x="2765425" y="1447800"/>
            <a:ext cx="3587750" cy="3886200"/>
          </a:xfrm>
          <a:custGeom>
            <a:rect b="b" l="l" r="r" t="t"/>
            <a:pathLst>
              <a:path extrusionOk="0" h="21600" w="21600">
                <a:moveTo>
                  <a:pt x="0" y="10800"/>
                </a:moveTo>
                <a:cubicBezTo>
                  <a:pt x="0" y="4835"/>
                  <a:pt x="4835" y="0"/>
                  <a:pt x="10800" y="0"/>
                </a:cubicBezTo>
                <a:cubicBezTo>
                  <a:pt x="16765" y="0"/>
                  <a:pt x="21600" y="4835"/>
                  <a:pt x="21600" y="10800"/>
                </a:cubicBezTo>
                <a:cubicBezTo>
                  <a:pt x="21600" y="16765"/>
                  <a:pt x="16765" y="21600"/>
                  <a:pt x="10800" y="21600"/>
                </a:cubicBezTo>
                <a:cubicBezTo>
                  <a:pt x="4835" y="21600"/>
                  <a:pt x="0" y="16765"/>
                  <a:pt x="0" y="10800"/>
                </a:cubicBezTo>
                <a:close/>
                <a:moveTo>
                  <a:pt x="5400" y="10800"/>
                </a:moveTo>
                <a:cubicBezTo>
                  <a:pt x="5400" y="13782"/>
                  <a:pt x="7818" y="16200"/>
                  <a:pt x="10800" y="16200"/>
                </a:cubicBezTo>
                <a:cubicBezTo>
                  <a:pt x="13782" y="16200"/>
                  <a:pt x="16200" y="13782"/>
                  <a:pt x="16200" y="10800"/>
                </a:cubicBezTo>
                <a:cubicBezTo>
                  <a:pt x="16200" y="7818"/>
                  <a:pt x="13782" y="5400"/>
                  <a:pt x="10800" y="5400"/>
                </a:cubicBezTo>
                <a:cubicBezTo>
                  <a:pt x="7818" y="5400"/>
                  <a:pt x="5400" y="7818"/>
                  <a:pt x="5400" y="10800"/>
                </a:cubicBezTo>
                <a:close/>
              </a:path>
            </a:pathLst>
          </a:custGeom>
          <a:gradFill>
            <a:gsLst>
              <a:gs pos="0">
                <a:srgbClr val="FFFFFF"/>
              </a:gs>
              <a:gs pos="50000">
                <a:srgbClr val="EEEEEE"/>
              </a:gs>
              <a:gs pos="100000">
                <a:srgbClr val="FFFFFF"/>
              </a:gs>
            </a:gsLst>
            <a:lin ang="54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37" name="Google Shape;37;p79"/>
          <p:cNvCxnSpPr/>
          <p:nvPr/>
        </p:nvCxnSpPr>
        <p:spPr>
          <a:xfrm>
            <a:off x="2506663" y="3706813"/>
            <a:ext cx="4151312" cy="0"/>
          </a:xfrm>
          <a:prstGeom prst="straightConnector1">
            <a:avLst/>
          </a:prstGeom>
          <a:noFill/>
          <a:ln cap="flat" cmpd="sng" w="9525">
            <a:solidFill>
              <a:srgbClr val="97B853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38" name="Google Shape;38;p79"/>
          <p:cNvSpPr txBox="1"/>
          <p:nvPr/>
        </p:nvSpPr>
        <p:spPr>
          <a:xfrm>
            <a:off x="2735263" y="3048000"/>
            <a:ext cx="3657600" cy="76944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ko-KR" sz="4400" u="none" cap="none" strike="noStrike">
                <a:solidFill>
                  <a:srgbClr val="8CB3E3"/>
                </a:solidFill>
                <a:latin typeface="Arial"/>
                <a:ea typeface="Arial"/>
                <a:cs typeface="Arial"/>
                <a:sym typeface="Arial"/>
              </a:rPr>
              <a:t>Thank You</a:t>
            </a:r>
            <a:endParaRPr b="1" i="0" sz="4400" u="none" cap="none" strike="noStrike">
              <a:solidFill>
                <a:srgbClr val="8CB3E3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사용자 지정 레이아웃">
  <p:cSld name="사용자 지정 레이아웃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80"/>
          <p:cNvSpPr txBox="1"/>
          <p:nvPr/>
        </p:nvSpPr>
        <p:spPr>
          <a:xfrm>
            <a:off x="612453" y="981075"/>
            <a:ext cx="799147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rgbClr val="538CD5"/>
                </a:solidFill>
                <a:latin typeface="Malgun Gothic"/>
                <a:ea typeface="Malgun Gothic"/>
                <a:cs typeface="Malgun Gothic"/>
                <a:sym typeface="Malgun Gothic"/>
              </a:rPr>
              <a:t>IT CookBook, 쉽게 배우는 소프트웨어 공학</a:t>
            </a:r>
            <a:endParaRPr b="1" i="0" sz="1600" u="none" cap="none" strike="noStrike">
              <a:solidFill>
                <a:srgbClr val="538CD5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" name="Google Shape;41;p80"/>
          <p:cNvSpPr txBox="1"/>
          <p:nvPr/>
        </p:nvSpPr>
        <p:spPr>
          <a:xfrm>
            <a:off x="612453" y="1700213"/>
            <a:ext cx="7655247" cy="16496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1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rgbClr val="222222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rgbClr val="0C0C0C"/>
                </a:solidFill>
                <a:latin typeface="Malgun Gothic"/>
                <a:ea typeface="Malgun Gothic"/>
                <a:cs typeface="Malgun Gothic"/>
                <a:sym typeface="Malgun Gothic"/>
              </a:rPr>
              <a:t>[강의교안 이용 안내]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본 강의교안의 저작권은 </a:t>
            </a: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김치수</a:t>
            </a: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와 </a:t>
            </a: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한빛아카데미㈜</a:t>
            </a: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에 있습니다.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825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1714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</a:pPr>
            <a:r>
              <a:rPr b="0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이 자료는 강의 보조자료로 제공되는 것으로, 학생들에게 배포되어서는 안 됩니다. </a:t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-82550" lvl="0" marL="171450" marR="0" rtl="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2" name="Google Shape;42;p80"/>
          <p:cNvSpPr/>
          <p:nvPr/>
        </p:nvSpPr>
        <p:spPr>
          <a:xfrm>
            <a:off x="323528" y="404813"/>
            <a:ext cx="8497887" cy="6048375"/>
          </a:xfrm>
          <a:prstGeom prst="roundRect">
            <a:avLst>
              <a:gd fmla="val 5013" name="adj"/>
            </a:avLst>
          </a:prstGeom>
          <a:noFill/>
          <a:ln cap="flat" cmpd="sng" w="53975">
            <a:solidFill>
              <a:srgbClr val="93B3D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9A5F3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descr="C:\Documents and Settings\hanb\바탕 화면\한빛아카데미.bmp" id="43" name="Google Shape;43;p8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012727" y="5928484"/>
            <a:ext cx="1591200" cy="24752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_학습목표">
  <p:cSld name="0_학습목표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1"/>
          <p:cNvSpPr/>
          <p:nvPr/>
        </p:nvSpPr>
        <p:spPr>
          <a:xfrm>
            <a:off x="0" y="-22448"/>
            <a:ext cx="9144000" cy="555848"/>
          </a:xfrm>
          <a:prstGeom prst="rect">
            <a:avLst/>
          </a:prstGeom>
          <a:solidFill>
            <a:srgbClr val="DAE5F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t/>
            </a:r>
            <a:endParaRPr b="0" i="0" sz="3200" u="none" cap="none" strike="noStrike">
              <a:solidFill>
                <a:srgbClr val="E36C09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" name="Google Shape;46;p81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" name="Google Shape;47;p81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0" i="0" lang="ko-KR" sz="1200" u="none" cap="none" strike="noStrik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/78</a:t>
            </a:r>
            <a:endParaRPr b="0" i="0" sz="1200" u="none" cap="none" strike="noStrik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" name="Google Shape;48;p81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66092"/>
              </a:buClr>
              <a:buSzPts val="2600"/>
              <a:buFont typeface="Malgun Gothic"/>
              <a:buNone/>
              <a:defRPr b="1" sz="2600">
                <a:solidFill>
                  <a:srgbClr val="366092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49" name="Google Shape;49;p81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335280" lvl="0" marL="457200" algn="l">
              <a:lnSpc>
                <a:spcPct val="150000"/>
              </a:lnSpc>
              <a:spcBef>
                <a:spcPts val="480"/>
              </a:spcBef>
              <a:spcAft>
                <a:spcPts val="0"/>
              </a:spcAft>
              <a:buClr>
                <a:srgbClr val="205867"/>
              </a:buClr>
              <a:buSzPts val="1680"/>
              <a:buFont typeface="Noto Sans Symbols"/>
              <a:buChar char="⮚"/>
              <a:defRPr b="1" sz="2400">
                <a:solidFill>
                  <a:srgbClr val="244061"/>
                </a:solidFill>
              </a:defRPr>
            </a:lvl1pPr>
            <a:lvl2pPr indent="-330200" lvl="1" marL="91440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Font typeface="Noto Sans Symbols"/>
              <a:buChar char="▪"/>
              <a:defRPr sz="1600"/>
            </a:lvl2pPr>
            <a:lvl3pPr indent="-317500" lvl="2" marL="137160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Clr>
                <a:srgbClr val="205867"/>
              </a:buClr>
              <a:buSzPts val="1400"/>
              <a:buFont typeface="Arial"/>
              <a:buChar char="•"/>
              <a:defRPr sz="1400"/>
            </a:lvl3pPr>
            <a:lvl4pPr indent="-304800" lvl="3" marL="1828800" algn="l">
              <a:lnSpc>
                <a:spcPct val="150000"/>
              </a:lnSpc>
              <a:spcBef>
                <a:spcPts val="240"/>
              </a:spcBef>
              <a:spcAft>
                <a:spcPts val="0"/>
              </a:spcAft>
              <a:buClr>
                <a:srgbClr val="205867"/>
              </a:buClr>
              <a:buSzPts val="1200"/>
              <a:buFont typeface="Malgun Gothic"/>
              <a:buChar char="-"/>
              <a:defRPr sz="1200"/>
            </a:lvl4pPr>
            <a:lvl5pPr indent="-292100" lvl="4" marL="22860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rgbClr val="205867"/>
              </a:buClr>
              <a:buSzPts val="1000"/>
              <a:buFont typeface="Arial"/>
              <a:buChar char="»"/>
              <a:defRPr sz="1000"/>
            </a:lvl5pPr>
            <a:lvl6pPr indent="-342900" lvl="5" marL="27432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백면">
  <p:cSld name="백면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2"/>
          <p:cNvSpPr/>
          <p:nvPr/>
        </p:nvSpPr>
        <p:spPr>
          <a:xfrm>
            <a:off x="8410574" y="6643688"/>
            <a:ext cx="733425" cy="215900"/>
          </a:xfrm>
          <a:prstGeom prst="rect">
            <a:avLst/>
          </a:prstGeom>
          <a:gradFill>
            <a:gsLst>
              <a:gs pos="0">
                <a:srgbClr val="B6DDE7"/>
              </a:gs>
              <a:gs pos="100000">
                <a:srgbClr val="F2F2F2">
                  <a:alpha val="0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005E5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" name="Google Shape;52;p82"/>
          <p:cNvSpPr/>
          <p:nvPr/>
        </p:nvSpPr>
        <p:spPr>
          <a:xfrm>
            <a:off x="8279259" y="6605588"/>
            <a:ext cx="842962" cy="2143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ko-KR" sz="1200" u="none" cap="none" strike="noStrik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r>
              <a:rPr b="0" i="0" lang="ko-KR" sz="1200" u="none" cap="none" strike="noStrike">
                <a:solidFill>
                  <a:srgbClr val="0A1E38"/>
                </a:solidFill>
                <a:latin typeface="Malgun Gothic"/>
                <a:ea typeface="Malgun Gothic"/>
                <a:cs typeface="Malgun Gothic"/>
                <a:sym typeface="Malgun Gothic"/>
              </a:rPr>
              <a:t>/78</a:t>
            </a:r>
            <a:endParaRPr b="0" i="0" sz="1200" u="none" cap="none" strike="noStrike">
              <a:solidFill>
                <a:srgbClr val="0A1E38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75"/>
          <p:cNvSpPr txBox="1"/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b="0" i="0" sz="4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1" name="Google Shape;11;p75"/>
          <p:cNvSpPr txBox="1"/>
          <p:nvPr>
            <p:ph idx="1" type="body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431800" lvl="0" marL="457200" marR="0" rtl="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-406400" lvl="1" marL="914400" marR="0" rtl="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b="0" i="0" sz="2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-381000" lvl="2" marL="1371600" marR="0" rtl="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-35560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-3556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-355600" lvl="5" marL="27432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-355600" lvl="6" marL="3200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-355600" lvl="7" marL="3657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-355600" lvl="8" marL="4114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2" name="Google Shape;12;p75"/>
          <p:cNvSpPr txBox="1"/>
          <p:nvPr>
            <p:ph idx="10" type="dt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3" name="Google Shape;13;p75"/>
          <p:cNvSpPr txBox="1"/>
          <p:nvPr>
            <p:ph idx="11" type="ftr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/>
        </p:txBody>
      </p:sp>
      <p:sp>
        <p:nvSpPr>
          <p:cNvPr id="14" name="Google Shape;14;p75"/>
          <p:cNvSpPr txBox="1"/>
          <p:nvPr>
            <p:ph idx="12" type="sldNum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b="0" i="0" sz="1200" u="none" cap="none" strike="noStrik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jp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jp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1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2.jp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8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9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jp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14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jp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13.jp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35.jp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9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26.jp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33.jp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10.jp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1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jp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27.jp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24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18.jpg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28.jp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31.jp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3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29.jp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36.jp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40.jp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25.jpg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37.jpg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30.jp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jp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39.jpg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38.jpg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4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p1"/>
          <p:cNvSpPr txBox="1"/>
          <p:nvPr>
            <p:ph type="ctrTitle"/>
          </p:nvPr>
        </p:nvSpPr>
        <p:spPr>
          <a:xfrm>
            <a:off x="1466655" y="3311297"/>
            <a:ext cx="7335815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ko-KR"/>
              <a:t>Section 01 소프트웨어 </a:t>
            </a:r>
            <a:br>
              <a:rPr lang="ko-KR"/>
            </a:br>
            <a:r>
              <a:rPr lang="ko-KR"/>
              <a:t>개발 프로세스의 이해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0"/>
          <p:cNvSpPr txBox="1"/>
          <p:nvPr>
            <p:ph type="ctrTitle"/>
          </p:nvPr>
        </p:nvSpPr>
        <p:spPr>
          <a:xfrm>
            <a:off x="1466655" y="3311297"/>
            <a:ext cx="7335815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ko-KR"/>
              <a:t>Section 03 주먹구구식 모델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11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600"/>
              <a:buFont typeface="Malgun Gothic"/>
              <a:buNone/>
            </a:pPr>
            <a:r>
              <a:rPr lang="ko-KR">
                <a:solidFill>
                  <a:srgbClr val="17365D"/>
                </a:solidFill>
              </a:rPr>
              <a:t>1. 주먹구구식 모델</a:t>
            </a:r>
            <a:endParaRPr/>
          </a:p>
        </p:txBody>
      </p:sp>
      <p:sp>
        <p:nvSpPr>
          <p:cNvPr id="118" name="Google Shape;118;p11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Build and fix 모델, code and fix 모델, 즉흥적 소프트웨어 개발 모델</a:t>
            </a:r>
            <a:endParaRPr/>
          </a:p>
          <a:p>
            <a:pPr indent="-968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 b="0"/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주먹구구식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주먹으로 구구셈을 따지던 방법에서 유래한 말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정확한 앞뒤 계산 없이 일을 대충 처리할 때 쓰는 말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0"/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소프트웨어 개발에서의 주먹구구식 모델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공식적인 가이드라인이나 프로세스가 없는 개발 방식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요구 분석 명세서나 설계 단계 없이 간단한 기능만을 정리하여 개발하는 형태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일단 코드를 작성하여 제품을 만들어본 후에 요구 분석, 설계, 유지보수에 대해 생각</a:t>
            </a:r>
            <a:r>
              <a:rPr b="0" lang="ko-KR" sz="1600"/>
              <a:t>    </a:t>
            </a:r>
            <a:endParaRPr b="0" sz="1600"/>
          </a:p>
          <a:p>
            <a:pPr indent="0" lvl="0" marL="93662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2080"/>
              <a:buNone/>
            </a:pPr>
            <a:r>
              <a:t/>
            </a:r>
            <a:endParaRPr b="0" sz="16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12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600"/>
              <a:buFont typeface="Malgun Gothic"/>
              <a:buNone/>
            </a:pPr>
            <a:r>
              <a:rPr lang="ko-KR">
                <a:solidFill>
                  <a:srgbClr val="17365D"/>
                </a:solidFill>
              </a:rPr>
              <a:t>2. 주먹구구식 모델의 개발 단계</a:t>
            </a:r>
            <a:endParaRPr/>
          </a:p>
        </p:txBody>
      </p:sp>
      <p:sp>
        <p:nvSpPr>
          <p:cNvPr id="124" name="Google Shape;124;p12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3662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93662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2080"/>
              <a:buNone/>
            </a:pPr>
            <a:r>
              <a:rPr b="0" lang="ko-KR" sz="1600"/>
              <a:t>    </a:t>
            </a:r>
            <a:r>
              <a:rPr lang="ko-KR" sz="1600"/>
              <a:t>①</a:t>
            </a:r>
            <a:r>
              <a:rPr b="0" lang="ko-KR" sz="1600"/>
              <a:t> 첫 번째 버전의 코드를 작성하여 제품을 완성한다.</a:t>
            </a:r>
            <a:endParaRPr/>
          </a:p>
          <a:p>
            <a:pPr indent="0" lvl="0" marL="93662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2080"/>
              <a:buNone/>
            </a:pPr>
            <a:r>
              <a:rPr b="0" lang="ko-KR" sz="1600"/>
              <a:t>    </a:t>
            </a:r>
            <a:r>
              <a:rPr lang="ko-KR" sz="1600"/>
              <a:t>②</a:t>
            </a:r>
            <a:r>
              <a:rPr b="0" lang="ko-KR" sz="1600"/>
              <a:t> 작성된 코드에 문제점이 있으면 수정하여 해결한다.</a:t>
            </a:r>
            <a:endParaRPr/>
          </a:p>
          <a:p>
            <a:pPr indent="0" lvl="0" marL="93662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2080"/>
              <a:buNone/>
            </a:pPr>
            <a:r>
              <a:rPr b="0" lang="ko-KR" sz="1600"/>
              <a:t>    </a:t>
            </a:r>
            <a:r>
              <a:rPr lang="ko-KR" sz="1600"/>
              <a:t>③</a:t>
            </a:r>
            <a:r>
              <a:rPr b="0" lang="ko-KR" sz="1600"/>
              <a:t> 문제가 없으면 사용한다.</a:t>
            </a:r>
            <a:endParaRPr/>
          </a:p>
          <a:p>
            <a:pPr indent="0" lvl="0" marL="93662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2080"/>
              <a:buNone/>
            </a:pPr>
            <a:r>
              <a:t/>
            </a:r>
            <a:endParaRPr b="0" sz="1600"/>
          </a:p>
          <a:p>
            <a:pPr indent="0" lvl="0" marL="93662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2080"/>
              <a:buNone/>
            </a:pPr>
            <a:r>
              <a:t/>
            </a:r>
            <a:endParaRPr b="0" sz="1600"/>
          </a:p>
        </p:txBody>
      </p:sp>
      <p:pic>
        <p:nvPicPr>
          <p:cNvPr id="125" name="Google Shape;125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0363" y="3924055"/>
            <a:ext cx="6819900" cy="169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13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600"/>
              <a:buFont typeface="Malgun Gothic"/>
              <a:buNone/>
            </a:pPr>
            <a:r>
              <a:rPr lang="ko-KR">
                <a:solidFill>
                  <a:srgbClr val="17365D"/>
                </a:solidFill>
              </a:rPr>
              <a:t>3. 주먹구구식 모델의 사용 및 단점</a:t>
            </a:r>
            <a:endParaRPr/>
          </a:p>
        </p:txBody>
      </p:sp>
      <p:sp>
        <p:nvSpPr>
          <p:cNvPr id="131" name="Google Shape;131;p13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주먹구구식 모델의 사용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개발자 한 명이 단시간에 마칠 수 있는 경우에 적합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대학 수업의 한 학기용 프로젝트 정도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0" sz="1600"/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주먹구구식 모델의 단점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정해진 개발 순서나 각 단계별로 문서화된 산출물이 없어 관리 및 유지보수가 어렵다.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프로젝트 전체 범위를 알 수 없을 뿐더러 좋은 아키텍처를 만들 수도 없다.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일을 효과적으로 나눠 개발할 수도 없으며, 프로젝트 진척 상황을 파악할 수 없다.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계속적 수정으로 인해 프로그램의 구조가 나빠져 수정이 매우 어려워진다.</a:t>
            </a:r>
            <a:endParaRPr b="0" sz="16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14"/>
          <p:cNvSpPr txBox="1"/>
          <p:nvPr>
            <p:ph type="ctrTitle"/>
          </p:nvPr>
        </p:nvSpPr>
        <p:spPr>
          <a:xfrm>
            <a:off x="1466655" y="3311297"/>
            <a:ext cx="7335815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ko-KR"/>
              <a:t>Section 04 선형 순차적 모델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5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600"/>
              <a:buFont typeface="Malgun Gothic"/>
              <a:buNone/>
            </a:pPr>
            <a:r>
              <a:rPr lang="ko-KR">
                <a:solidFill>
                  <a:srgbClr val="17365D"/>
                </a:solidFill>
              </a:rPr>
              <a:t>1. 선형 순차적 모델 </a:t>
            </a:r>
            <a:endParaRPr/>
          </a:p>
        </p:txBody>
      </p:sp>
      <p:sp>
        <p:nvSpPr>
          <p:cNvPr id="142" name="Google Shape;142;p15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Linear sequential 모델, waterfall 모델, Classic life cycle</a:t>
            </a:r>
            <a:endParaRPr/>
          </a:p>
        </p:txBody>
      </p:sp>
      <p:pic>
        <p:nvPicPr>
          <p:cNvPr id="143" name="Google Shape;143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70223" y="1853825"/>
            <a:ext cx="7639050" cy="4438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6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600"/>
              <a:buFont typeface="Malgun Gothic"/>
              <a:buNone/>
            </a:pPr>
            <a:r>
              <a:rPr lang="ko-KR">
                <a:solidFill>
                  <a:srgbClr val="17365D"/>
                </a:solidFill>
              </a:rPr>
              <a:t>2. 폭포수 모델의 개발 절차</a:t>
            </a:r>
            <a:endParaRPr/>
          </a:p>
        </p:txBody>
      </p:sp>
      <p:sp>
        <p:nvSpPr>
          <p:cNvPr id="149" name="Google Shape;149;p16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계획단계(3장에서 자세히 다룸)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b="0" sz="1600">
              <a:solidFill>
                <a:srgbClr val="004A82"/>
              </a:solidFill>
            </a:endParaRPr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요구분석 단계(4장에서 자세히 다룸)</a:t>
            </a:r>
            <a:endParaRPr/>
          </a:p>
          <a:p>
            <a:pPr indent="-968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설계 단계(5-6장에서 자세히 다룸)</a:t>
            </a:r>
            <a:endParaRPr/>
          </a:p>
          <a:p>
            <a:pPr indent="-968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구현 단계(7장에서 자세히 다룸)</a:t>
            </a:r>
            <a:endParaRPr/>
          </a:p>
          <a:p>
            <a:pPr indent="-968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테스트 단계(8장에서 자세히 다룸)</a:t>
            </a:r>
            <a:endParaRPr/>
          </a:p>
          <a:p>
            <a:pPr indent="-968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유지보수 단계(10장에서 자세히 다룸)</a:t>
            </a:r>
            <a:endParaRPr/>
          </a:p>
          <a:p>
            <a:pPr indent="-968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17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600"/>
              <a:buFont typeface="Malgun Gothic"/>
              <a:buNone/>
            </a:pPr>
            <a:r>
              <a:rPr lang="ko-KR">
                <a:solidFill>
                  <a:srgbClr val="17365D"/>
                </a:solidFill>
              </a:rPr>
              <a:t>3. 폭포수 모델의 장점</a:t>
            </a:r>
            <a:endParaRPr/>
          </a:p>
        </p:txBody>
      </p:sp>
      <p:sp>
        <p:nvSpPr>
          <p:cNvPr id="155" name="Google Shape;155;p17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관리의 용이</a:t>
            </a:r>
            <a:endParaRPr/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체계적인 문서화</a:t>
            </a:r>
            <a:endParaRPr/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요구사항의 변화가 적은 프로젝트에 적합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600"/>
              <a:buFont typeface="Malgun Gothic"/>
              <a:buNone/>
            </a:pPr>
            <a:r>
              <a:rPr lang="ko-KR">
                <a:solidFill>
                  <a:srgbClr val="17365D"/>
                </a:solidFill>
              </a:rPr>
              <a:t>4. 폭포수 모델의 단점</a:t>
            </a:r>
            <a:endParaRPr/>
          </a:p>
        </p:txBody>
      </p:sp>
      <p:sp>
        <p:nvSpPr>
          <p:cNvPr id="161" name="Google Shape;161;p18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9861" lvl="1" marL="62706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각 단계는 앞 단계가 완료되어야 수행할 수 있다.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각 단계의 결과물이 완벽한 수준으로 작성되어야 다음 단계에 오류를 넘겨주지 않는다.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사용자가 중간에 가시적인 결과를 볼 수 없어 답답해할 수 있다.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162" name="Google Shape;162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24337" y="2843935"/>
            <a:ext cx="5078005" cy="36904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19"/>
          <p:cNvSpPr txBox="1"/>
          <p:nvPr>
            <p:ph type="ctrTitle"/>
          </p:nvPr>
        </p:nvSpPr>
        <p:spPr>
          <a:xfrm>
            <a:off x="1466655" y="3311297"/>
            <a:ext cx="7335815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ko-KR"/>
              <a:t>Section 05 V 모델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1. 일상에서의 프로세스 의미</a:t>
            </a:r>
            <a:endParaRPr/>
          </a:p>
        </p:txBody>
      </p:sp>
      <p:sp>
        <p:nvSpPr>
          <p:cNvPr id="63" name="Google Shape;63;p2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ko-KR"/>
              <a:t>프로세스</a:t>
            </a:r>
            <a:r>
              <a:rPr lang="ko-KR">
                <a:solidFill>
                  <a:srgbClr val="415783"/>
                </a:solidFill>
              </a:rPr>
              <a:t>  </a:t>
            </a:r>
            <a:endParaRPr>
              <a:solidFill>
                <a:srgbClr val="415783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일을 처리하는 과정 또는 순서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  (예 1) 공장에서 자동차, 세탁기 등이 조립되어 완제품이 되는 과정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  (예 2) TV요리 프로에서 요리사가 맛있는 요리를 만드는 과정</a:t>
            </a:r>
            <a:endParaRPr/>
          </a:p>
          <a:p>
            <a:pPr indent="-968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64" name="Google Shape;64;p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76645" y="2543437"/>
            <a:ext cx="6390710" cy="421287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20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600"/>
              <a:buFont typeface="Malgun Gothic"/>
              <a:buNone/>
            </a:pPr>
            <a:r>
              <a:rPr lang="ko-KR">
                <a:solidFill>
                  <a:srgbClr val="17365D"/>
                </a:solidFill>
              </a:rPr>
              <a:t>1. V 모델 </a:t>
            </a:r>
            <a:endParaRPr/>
          </a:p>
        </p:txBody>
      </p:sp>
      <p:sp>
        <p:nvSpPr>
          <p:cNvPr id="173" name="Google Shape;173;p20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9861" lvl="1" marL="62706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폭포수 모델 + 테스트 단계 추가 확장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산출물 중심(폭포수 모델) vs 각 개발 단계를 검증하는 데 초점(V 모델)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b="1" lang="ko-KR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※</a:t>
            </a:r>
            <a:r>
              <a:rPr lang="ko-KR">
                <a:solidFill>
                  <a:srgbClr val="0000FF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ko-KR">
                <a:solidFill>
                  <a:srgbClr val="0000FF"/>
                </a:solidFill>
              </a:rPr>
              <a:t>자세한 내용은 8장(테스트)에서 다룸</a:t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174" name="Google Shape;174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926595" y="2393885"/>
            <a:ext cx="7058025" cy="4152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1"/>
          <p:cNvSpPr txBox="1"/>
          <p:nvPr>
            <p:ph type="ctrTitle"/>
          </p:nvPr>
        </p:nvSpPr>
        <p:spPr>
          <a:xfrm>
            <a:off x="1466655" y="3311297"/>
            <a:ext cx="7335815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ko-KR"/>
              <a:t>Section 06 진화적 프로세스 모델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2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7365D"/>
              </a:buClr>
              <a:buSzPts val="2600"/>
              <a:buFont typeface="Malgun Gothic"/>
              <a:buNone/>
            </a:pPr>
            <a:r>
              <a:rPr lang="ko-KR">
                <a:solidFill>
                  <a:srgbClr val="17365D"/>
                </a:solidFill>
              </a:rPr>
              <a:t>1. 진화적 프로세스 모델의 등장 배경</a:t>
            </a:r>
            <a:endParaRPr>
              <a:solidFill>
                <a:srgbClr val="17365D"/>
              </a:solidFill>
            </a:endParaRPr>
          </a:p>
        </p:txBody>
      </p:sp>
      <p:sp>
        <p:nvSpPr>
          <p:cNvPr id="185" name="Google Shape;185;p22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9861" lvl="1" marL="62706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선형순차적 모델의 대표: 폭포수 모델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진화적 프로세스 모델의 대표: 프로토타입 모델</a:t>
            </a:r>
            <a:endParaRPr/>
          </a:p>
          <a:p>
            <a:pPr indent="-968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186" name="Google Shape;186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16605" y="2258870"/>
            <a:ext cx="7030595" cy="4275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3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1-1 프로토타입</a:t>
            </a:r>
            <a:endParaRPr/>
          </a:p>
        </p:txBody>
      </p:sp>
      <p:sp>
        <p:nvSpPr>
          <p:cNvPr id="192" name="Google Shape;192;p23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프로토타입 모델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대량 생산에 앞서 미리 제작해보는 원형 또는 시제품으로, 제작물의 모형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  </a:t>
            </a:r>
            <a:endParaRPr/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소프트웨어 개발에서의 프로토타입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정식 절차에 따라 완전한 소프트웨어를 만들기 전에 사용자의 요구를 받아 일단 모형을 만들고 이 모형을 사용자와 의사소통 하는 도구로 활용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  </a:t>
            </a:r>
            <a:endParaRPr/>
          </a:p>
        </p:txBody>
      </p:sp>
      <p:pic>
        <p:nvPicPr>
          <p:cNvPr id="193" name="Google Shape;19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36685" y="3429000"/>
            <a:ext cx="5815044" cy="3429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4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1-2 프로토타입 모델의 개발 생명주기</a:t>
            </a:r>
            <a:endParaRPr/>
          </a:p>
        </p:txBody>
      </p:sp>
      <p:pic>
        <p:nvPicPr>
          <p:cNvPr id="199" name="Google Shape;199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92723" y="1673805"/>
            <a:ext cx="80391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25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2. 실험적 프로토타입 모델</a:t>
            </a:r>
            <a:endParaRPr/>
          </a:p>
        </p:txBody>
      </p:sp>
      <p:pic>
        <p:nvPicPr>
          <p:cNvPr id="205" name="Google Shape;20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1560" y="1493785"/>
            <a:ext cx="7915275" cy="4343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26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3. 진화적 프로토타입 모델</a:t>
            </a:r>
            <a:endParaRPr/>
          </a:p>
        </p:txBody>
      </p:sp>
      <p:pic>
        <p:nvPicPr>
          <p:cNvPr id="211" name="Google Shape;211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8675" y="2195512"/>
            <a:ext cx="7486650" cy="246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27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4. 프로토타입 모델의 개발절차(1)</a:t>
            </a:r>
            <a:endParaRPr/>
          </a:p>
        </p:txBody>
      </p:sp>
      <p:sp>
        <p:nvSpPr>
          <p:cNvPr id="217" name="Google Shape;217;p27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3662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-KR">
                <a:solidFill>
                  <a:srgbClr val="004A82"/>
                </a:solidFill>
              </a:rPr>
              <a:t>① 요구사항 정의 및 분석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1차 개략적인 요구 사항 정의 후 2차, 3차, … n차를 반복하면서 최종 프로토타입 개발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93662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>
                <a:solidFill>
                  <a:srgbClr val="004A82"/>
                </a:solidFill>
              </a:rPr>
              <a:t>② 프로토타입 설계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완전한 설계 대신, 사용자와 대화할 수 있는 수준의 설계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입출력 화면을 통한 사용자 인터페이스 중심 설계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93662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>
                <a:solidFill>
                  <a:srgbClr val="004A82"/>
                </a:solidFill>
              </a:rPr>
              <a:t>③ 프로토타입 개발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완전히 동작하는 완제품을 개발하는 것이 아님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입력 화면을 통한 사용자의 요구 항목 확인 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출력 결과를 통해 사용자가 원하는 것인지 확인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8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4. 프로토타입 모델의 개발절차(2)</a:t>
            </a:r>
            <a:endParaRPr/>
          </a:p>
        </p:txBody>
      </p:sp>
      <p:sp>
        <p:nvSpPr>
          <p:cNvPr id="223" name="Google Shape;223;p28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3662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-KR">
                <a:solidFill>
                  <a:srgbClr val="004A82"/>
                </a:solidFill>
              </a:rPr>
              <a:t>④ 사용자에 의한 프로토타입 평가</a:t>
            </a:r>
            <a:endParaRPr>
              <a:solidFill>
                <a:srgbClr val="004A82"/>
              </a:solidFill>
            </a:endParaRPr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93662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>
                <a:solidFill>
                  <a:srgbClr val="004A82"/>
                </a:solidFill>
              </a:rPr>
              <a:t>⑤ 구현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최종 프로토타입 개발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cxnSp>
        <p:nvCxnSpPr>
          <p:cNvPr id="224" name="Google Shape;224;p28"/>
          <p:cNvCxnSpPr/>
          <p:nvPr/>
        </p:nvCxnSpPr>
        <p:spPr>
          <a:xfrm rot="10800000">
            <a:off x="1421650" y="2213865"/>
            <a:ext cx="4965730" cy="0"/>
          </a:xfrm>
          <a:prstGeom prst="straightConnector1">
            <a:avLst/>
          </a:prstGeom>
          <a:noFill/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grpSp>
        <p:nvGrpSpPr>
          <p:cNvPr id="225" name="Google Shape;225;p28"/>
          <p:cNvGrpSpPr/>
          <p:nvPr/>
        </p:nvGrpSpPr>
        <p:grpSpPr>
          <a:xfrm>
            <a:off x="386535" y="1507281"/>
            <a:ext cx="7035960" cy="706549"/>
            <a:chOff x="386535" y="1507281"/>
            <a:chExt cx="7035960" cy="706549"/>
          </a:xfrm>
        </p:grpSpPr>
        <p:sp>
          <p:nvSpPr>
            <p:cNvPr id="226" name="Google Shape;226;p28"/>
            <p:cNvSpPr/>
            <p:nvPr/>
          </p:nvSpPr>
          <p:spPr>
            <a:xfrm>
              <a:off x="2861810" y="1538790"/>
              <a:ext cx="2070230" cy="36004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추가 및 수정 요구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27" name="Google Shape;227;p28"/>
            <p:cNvCxnSpPr>
              <a:stCxn id="228" idx="2"/>
            </p:cNvCxnSpPr>
            <p:nvPr/>
          </p:nvCxnSpPr>
          <p:spPr>
            <a:xfrm>
              <a:off x="6387380" y="1867321"/>
              <a:ext cx="0" cy="34650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29" name="Google Shape;229;p28"/>
            <p:cNvSpPr/>
            <p:nvPr/>
          </p:nvSpPr>
          <p:spPr>
            <a:xfrm>
              <a:off x="386535" y="1538790"/>
              <a:ext cx="2070230" cy="36004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프로토타입 평가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0" name="Google Shape;230;p28"/>
            <p:cNvCxnSpPr>
              <a:stCxn id="229" idx="3"/>
              <a:endCxn id="226" idx="1"/>
            </p:cNvCxnSpPr>
            <p:nvPr/>
          </p:nvCxnSpPr>
          <p:spPr>
            <a:xfrm>
              <a:off x="2456765" y="1718810"/>
              <a:ext cx="405000" cy="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228" name="Google Shape;228;p28"/>
            <p:cNvSpPr/>
            <p:nvPr/>
          </p:nvSpPr>
          <p:spPr>
            <a:xfrm>
              <a:off x="5352265" y="1507281"/>
              <a:ext cx="2070230" cy="36004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프로토타입 개발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31" name="Google Shape;231;p28"/>
            <p:cNvCxnSpPr/>
            <p:nvPr/>
          </p:nvCxnSpPr>
          <p:spPr>
            <a:xfrm>
              <a:off x="4932040" y="1691190"/>
              <a:ext cx="405045" cy="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32" name="Google Shape;232;p28"/>
            <p:cNvCxnSpPr>
              <a:endCxn id="229" idx="2"/>
            </p:cNvCxnSpPr>
            <p:nvPr/>
          </p:nvCxnSpPr>
          <p:spPr>
            <a:xfrm rot="10800000">
              <a:off x="1421650" y="1898830"/>
              <a:ext cx="0" cy="315000"/>
            </a:xfrm>
            <a:prstGeom prst="straightConnector1">
              <a:avLst/>
            </a:prstGeom>
            <a:noFill/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29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5. 프로토타입 장/단점</a:t>
            </a:r>
            <a:endParaRPr/>
          </a:p>
        </p:txBody>
      </p:sp>
      <p:sp>
        <p:nvSpPr>
          <p:cNvPr id="238" name="Google Shape;238;p29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장점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프로토타입이 의사소통 도구로 활용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반복된 요구사항 정의를 통해 사용자 요구가 충분히 반영된 요구 분석 명세서 작성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초기 프로토타입 사용을 통한 새로운 요구사항 발견 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프로토타입 사용을 통한 완성품의 예측 가능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  </a:t>
            </a:r>
            <a:endParaRPr/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단점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반복적 개발을 통한 투입 인력 및 비용 산정의 어려움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프로토타이핑 과정에 대한 통제 및 관리의 어려움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중간 산출물 생성의 어려움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불명확한 개발 범위로 인한 개발 종료 및 목표의 불확실성 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  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3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2. 프로세스의 정의</a:t>
            </a:r>
            <a:endParaRPr/>
          </a:p>
        </p:txBody>
      </p:sp>
      <p:sp>
        <p:nvSpPr>
          <p:cNvPr id="70" name="Google Shape;70;p3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프로세스</a:t>
            </a:r>
            <a:r>
              <a:rPr lang="ko-KR">
                <a:solidFill>
                  <a:srgbClr val="004A82"/>
                </a:solidFill>
              </a:rPr>
              <a:t> </a:t>
            </a:r>
            <a:endParaRPr>
              <a:solidFill>
                <a:srgbClr val="002060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일이 처리되는 과정이나 공정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   즉, 주어진 일을 해결하기 위한 목적으로 그 순서가 정해져  수행되는 일련의 절차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  </a:t>
            </a:r>
            <a:endParaRPr/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ko-KR"/>
              <a:t>프로세스를 따랐을 때의 효과의 예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요리 레시피 활용하면?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세탁기 사용설명서 활용하면?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화면 지시에 따라 OS 설치하면?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80"/>
              </a:spcBef>
              <a:spcAft>
                <a:spcPts val="0"/>
              </a:spcAft>
              <a:buSzPts val="1600"/>
              <a:buNone/>
            </a:pPr>
            <a:r>
              <a:rPr lang="ko-KR"/>
              <a:t>  </a:t>
            </a:r>
            <a:r>
              <a:rPr lang="ko-KR" sz="1900">
                <a:solidFill>
                  <a:srgbClr val="FF0000"/>
                </a:solidFill>
              </a:rPr>
              <a:t>→</a:t>
            </a:r>
            <a:r>
              <a:rPr lang="ko-KR">
                <a:solidFill>
                  <a:srgbClr val="C00000"/>
                </a:solidFill>
              </a:rPr>
              <a:t> 목적 달성</a:t>
            </a:r>
            <a:endParaRPr>
              <a:solidFill>
                <a:srgbClr val="C00000"/>
              </a:solidFill>
            </a:endParaRPr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  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30"/>
          <p:cNvSpPr txBox="1"/>
          <p:nvPr>
            <p:ph type="ctrTitle"/>
          </p:nvPr>
        </p:nvSpPr>
        <p:spPr>
          <a:xfrm>
            <a:off x="1466655" y="3311297"/>
            <a:ext cx="7335815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ko-KR"/>
              <a:t>Section 07 나선형 모델</a:t>
            </a:r>
            <a:endParaRPr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31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1. 나선형 모델의 특성(1)</a:t>
            </a:r>
            <a:endParaRPr/>
          </a:p>
        </p:txBody>
      </p:sp>
      <p:sp>
        <p:nvSpPr>
          <p:cNvPr id="249" name="Google Shape;249;p31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169861" lvl="1" marL="627063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진화적 프로토타입 모델 + 위험 분석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250" name="Google Shape;250;p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680" y="1238085"/>
            <a:ext cx="5445605" cy="47411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2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1. 나선형 모델의 특성(2)</a:t>
            </a:r>
            <a:endParaRPr/>
          </a:p>
        </p:txBody>
      </p:sp>
      <p:sp>
        <p:nvSpPr>
          <p:cNvPr id="256" name="Google Shape;256;p32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위험 분석 단계의 위험 요소의 예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빈번히 변경되는 요구사항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팀원들의 경험 부족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결속력이 떨어지는 팀워크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프로젝트 관리 부족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33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2. 나선형 모델의 개발 절차(1)</a:t>
            </a:r>
            <a:endParaRPr/>
          </a:p>
        </p:txBody>
      </p:sp>
      <p:sp>
        <p:nvSpPr>
          <p:cNvPr id="262" name="Google Shape;262;p33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3662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-KR">
                <a:solidFill>
                  <a:srgbClr val="004A82"/>
                </a:solidFill>
              </a:rPr>
              <a:t>① 계획 및 요구 분석 단계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사용자의 개발 의도 파악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프로젝트의 명확한 목표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제약 조건의 대안을 고려한 계획 수립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기능/비기능 요구사항 정의 및 분석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93662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>
                <a:solidFill>
                  <a:srgbClr val="004A82"/>
                </a:solidFill>
              </a:rPr>
              <a:t>② 위험 분석 단계</a:t>
            </a:r>
            <a:endParaRPr>
              <a:solidFill>
                <a:srgbClr val="004A82"/>
              </a:solidFill>
            </a:endParaRPr>
          </a:p>
          <a:p>
            <a:pPr indent="-968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pic>
        <p:nvPicPr>
          <p:cNvPr id="263" name="Google Shape;263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31640" y="3848100"/>
            <a:ext cx="6496050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4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2. 나선형 모델의 개발 절차(2)</a:t>
            </a:r>
            <a:endParaRPr/>
          </a:p>
        </p:txBody>
      </p:sp>
      <p:sp>
        <p:nvSpPr>
          <p:cNvPr id="269" name="Google Shape;269;p34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3662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-KR">
                <a:solidFill>
                  <a:srgbClr val="004A82"/>
                </a:solidFill>
              </a:rPr>
              <a:t>③ 개발 단계</a:t>
            </a:r>
            <a:endParaRPr>
              <a:solidFill>
                <a:srgbClr val="004A82"/>
              </a:solidFill>
            </a:endParaRPr>
          </a:p>
          <a:p>
            <a:pPr indent="-968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93662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>
                <a:solidFill>
                  <a:srgbClr val="004A82"/>
                </a:solidFill>
              </a:rPr>
              <a:t>④ 사용자 평가 단계</a:t>
            </a:r>
            <a:endParaRPr>
              <a:solidFill>
                <a:srgbClr val="004A82"/>
              </a:solidFill>
            </a:endParaRPr>
          </a:p>
          <a:p>
            <a:pPr indent="-968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  <p:grpSp>
        <p:nvGrpSpPr>
          <p:cNvPr id="270" name="Google Shape;270;p34"/>
          <p:cNvGrpSpPr/>
          <p:nvPr/>
        </p:nvGrpSpPr>
        <p:grpSpPr>
          <a:xfrm>
            <a:off x="386535" y="2843935"/>
            <a:ext cx="7035960" cy="706549"/>
            <a:chOff x="386535" y="1507281"/>
            <a:chExt cx="7035960" cy="706549"/>
          </a:xfrm>
        </p:grpSpPr>
        <p:sp>
          <p:nvSpPr>
            <p:cNvPr id="271" name="Google Shape;271;p34"/>
            <p:cNvSpPr/>
            <p:nvPr/>
          </p:nvSpPr>
          <p:spPr>
            <a:xfrm>
              <a:off x="2861810" y="1538790"/>
              <a:ext cx="2070230" cy="36004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추가 및 수정 요구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2" name="Google Shape;272;p34"/>
            <p:cNvCxnSpPr>
              <a:stCxn id="273" idx="2"/>
            </p:cNvCxnSpPr>
            <p:nvPr/>
          </p:nvCxnSpPr>
          <p:spPr>
            <a:xfrm>
              <a:off x="6387380" y="1867321"/>
              <a:ext cx="0" cy="346500"/>
            </a:xfrm>
            <a:prstGeom prst="straightConnector1">
              <a:avLst/>
            </a:prstGeom>
            <a:noFill/>
            <a:ln cap="flat" cmpd="sng" w="2857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</p:spPr>
        </p:cxnSp>
        <p:sp>
          <p:nvSpPr>
            <p:cNvPr id="274" name="Google Shape;274;p34"/>
            <p:cNvSpPr/>
            <p:nvPr/>
          </p:nvSpPr>
          <p:spPr>
            <a:xfrm>
              <a:off x="386535" y="1538790"/>
              <a:ext cx="2070230" cy="36004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프로토타입 평가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5" name="Google Shape;275;p34"/>
            <p:cNvCxnSpPr>
              <a:stCxn id="274" idx="3"/>
              <a:endCxn id="271" idx="1"/>
            </p:cNvCxnSpPr>
            <p:nvPr/>
          </p:nvCxnSpPr>
          <p:spPr>
            <a:xfrm>
              <a:off x="2456765" y="1718810"/>
              <a:ext cx="405000" cy="0"/>
            </a:xfrm>
            <a:prstGeom prst="straightConnector1">
              <a:avLst/>
            </a:prstGeom>
            <a:noFill/>
            <a:ln cap="flat" cmpd="sng" w="28575">
              <a:solidFill>
                <a:srgbClr val="4A7DBA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273" name="Google Shape;273;p34"/>
            <p:cNvSpPr/>
            <p:nvPr/>
          </p:nvSpPr>
          <p:spPr>
            <a:xfrm>
              <a:off x="5352265" y="1507281"/>
              <a:ext cx="2070230" cy="36004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프로토타입 개발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276" name="Google Shape;276;p34"/>
            <p:cNvCxnSpPr/>
            <p:nvPr/>
          </p:nvCxnSpPr>
          <p:spPr>
            <a:xfrm>
              <a:off x="4932040" y="1691190"/>
              <a:ext cx="405045" cy="0"/>
            </a:xfrm>
            <a:prstGeom prst="straightConnector1">
              <a:avLst/>
            </a:prstGeom>
            <a:noFill/>
            <a:ln cap="flat" cmpd="sng" w="28575">
              <a:solidFill>
                <a:srgbClr val="4A7DBA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cxnSp>
          <p:nvCxnSpPr>
            <p:cNvPr id="277" name="Google Shape;277;p34"/>
            <p:cNvCxnSpPr>
              <a:endCxn id="274" idx="2"/>
            </p:cNvCxnSpPr>
            <p:nvPr/>
          </p:nvCxnSpPr>
          <p:spPr>
            <a:xfrm rot="10800000">
              <a:off x="1421650" y="1898830"/>
              <a:ext cx="0" cy="315000"/>
            </a:xfrm>
            <a:prstGeom prst="straightConnector1">
              <a:avLst/>
            </a:prstGeom>
            <a:noFill/>
            <a:ln cap="flat" cmpd="sng" w="28575">
              <a:solidFill>
                <a:srgbClr val="4A7DBA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cxnSp>
        <p:nvCxnSpPr>
          <p:cNvPr id="278" name="Google Shape;278;p34"/>
          <p:cNvCxnSpPr/>
          <p:nvPr/>
        </p:nvCxnSpPr>
        <p:spPr>
          <a:xfrm rot="10800000">
            <a:off x="1421650" y="3550519"/>
            <a:ext cx="496573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5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3. 나선형 모형의 장/단점</a:t>
            </a:r>
            <a:endParaRPr/>
          </a:p>
        </p:txBody>
      </p:sp>
      <p:sp>
        <p:nvSpPr>
          <p:cNvPr id="284" name="Google Shape;284;p35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장점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사전 위험 분석을 통한 돌출 위험 요소 감소      프로젝트 중단 확률 감소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사용자 평가에 의한 개발 방식       요구가 충분히 반영된 제품       사용자의 불만 감소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단점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반복적 개발에 의한 프로젝트 기간 연장의 가능성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반복 회수의 증가에 따른 프로젝트 관리의 어려움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위험 관리의 중요       위험 전문가 필요에 따른 부담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  </a:t>
            </a:r>
            <a:endParaRPr/>
          </a:p>
        </p:txBody>
      </p:sp>
      <p:cxnSp>
        <p:nvCxnSpPr>
          <p:cNvPr id="285" name="Google Shape;285;p35"/>
          <p:cNvCxnSpPr/>
          <p:nvPr/>
        </p:nvCxnSpPr>
        <p:spPr>
          <a:xfrm>
            <a:off x="4752020" y="1538790"/>
            <a:ext cx="36004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6" name="Google Shape;286;p35"/>
          <p:cNvCxnSpPr/>
          <p:nvPr/>
        </p:nvCxnSpPr>
        <p:spPr>
          <a:xfrm>
            <a:off x="3581890" y="1943835"/>
            <a:ext cx="36004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7" name="Google Shape;287;p35"/>
          <p:cNvCxnSpPr/>
          <p:nvPr/>
        </p:nvCxnSpPr>
        <p:spPr>
          <a:xfrm>
            <a:off x="6507215" y="1931731"/>
            <a:ext cx="36004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288" name="Google Shape;288;p35"/>
          <p:cNvCxnSpPr/>
          <p:nvPr/>
        </p:nvCxnSpPr>
        <p:spPr>
          <a:xfrm>
            <a:off x="2411760" y="4104075"/>
            <a:ext cx="36004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36"/>
          <p:cNvSpPr txBox="1"/>
          <p:nvPr>
            <p:ph type="ctrTitle"/>
          </p:nvPr>
        </p:nvSpPr>
        <p:spPr>
          <a:xfrm>
            <a:off x="1466655" y="3311297"/>
            <a:ext cx="7335815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ko-KR"/>
              <a:t>Section 08 단계적 개발 모델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7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1. 단계적 개발 모델</a:t>
            </a:r>
            <a:endParaRPr>
              <a:solidFill>
                <a:srgbClr val="FF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37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릴리즈 구성 방법에 따른 분류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점증적 개발 방법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반복적 개발 방법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300" name="Google Shape;300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66836" y="3023955"/>
            <a:ext cx="641032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8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2. 점증적 개발 방법</a:t>
            </a:r>
            <a:endParaRPr/>
          </a:p>
        </p:txBody>
      </p:sp>
      <p:sp>
        <p:nvSpPr>
          <p:cNvPr id="306" name="Google Shape;306;p38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개발 범위 증가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‘하나가 끝나면 그 다음, 또 하나가 끝나면 그 다음…’과 같이 하나씩 늘려 감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307" name="Google Shape;307;p3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19187" y="2123855"/>
            <a:ext cx="6905625" cy="406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39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2-1 점증적 개발 방법의 예</a:t>
            </a:r>
            <a:endParaRPr/>
          </a:p>
        </p:txBody>
      </p:sp>
      <p:sp>
        <p:nvSpPr>
          <p:cNvPr id="313" name="Google Shape;313;p39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3662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-KR">
                <a:solidFill>
                  <a:srgbClr val="004A82"/>
                </a:solidFill>
              </a:rPr>
              <a:t>(예 1) 도서 집필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1장을 완벽히 쓰고, 2장, 3장, …, 10장까지 완성해나가는 방식으로 책을 집필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93662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>
                <a:solidFill>
                  <a:srgbClr val="004A82"/>
                </a:solidFill>
              </a:rPr>
              <a:t>(예 2) 3층 건물 건축</a:t>
            </a:r>
            <a:endParaRPr>
              <a:solidFill>
                <a:srgbClr val="004A82"/>
              </a:solidFill>
            </a:endParaRPr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0" marL="93662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>
                <a:solidFill>
                  <a:srgbClr val="004A82"/>
                </a:solidFill>
              </a:rPr>
              <a:t>(예 3) 대학 종합정보시스템 개발</a:t>
            </a:r>
            <a:endParaRPr>
              <a:solidFill>
                <a:srgbClr val="004A82"/>
              </a:solidFill>
            </a:endParaRPr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grpSp>
        <p:nvGrpSpPr>
          <p:cNvPr id="314" name="Google Shape;314;p39"/>
          <p:cNvGrpSpPr/>
          <p:nvPr/>
        </p:nvGrpSpPr>
        <p:grpSpPr>
          <a:xfrm>
            <a:off x="1016605" y="3055464"/>
            <a:ext cx="7035960" cy="391549"/>
            <a:chOff x="386535" y="1507281"/>
            <a:chExt cx="7035960" cy="391549"/>
          </a:xfrm>
        </p:grpSpPr>
        <p:sp>
          <p:nvSpPr>
            <p:cNvPr id="315" name="Google Shape;315;p39"/>
            <p:cNvSpPr/>
            <p:nvPr/>
          </p:nvSpPr>
          <p:spPr>
            <a:xfrm>
              <a:off x="2861810" y="1538790"/>
              <a:ext cx="2070230" cy="360040"/>
            </a:xfrm>
            <a:prstGeom prst="rect">
              <a:avLst/>
            </a:prstGeom>
            <a:gradFill>
              <a:gsLst>
                <a:gs pos="0">
                  <a:srgbClr val="9FC3FF"/>
                </a:gs>
                <a:gs pos="35000">
                  <a:srgbClr val="BDD5FF"/>
                </a:gs>
                <a:gs pos="100000">
                  <a:srgbClr val="E4EE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2층 증축 후 사용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6" name="Google Shape;316;p39"/>
            <p:cNvSpPr/>
            <p:nvPr/>
          </p:nvSpPr>
          <p:spPr>
            <a:xfrm>
              <a:off x="386535" y="1538790"/>
              <a:ext cx="2070230" cy="360040"/>
            </a:xfrm>
            <a:prstGeom prst="rect">
              <a:avLst/>
            </a:prstGeom>
            <a:gradFill>
              <a:gsLst>
                <a:gs pos="0">
                  <a:srgbClr val="9FC3FF"/>
                </a:gs>
                <a:gs pos="35000">
                  <a:srgbClr val="BDD5FF"/>
                </a:gs>
                <a:gs pos="100000">
                  <a:srgbClr val="E4EE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1층 완성 후 사용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7" name="Google Shape;317;p39"/>
            <p:cNvCxnSpPr>
              <a:stCxn id="316" idx="3"/>
              <a:endCxn id="315" idx="1"/>
            </p:cNvCxnSpPr>
            <p:nvPr/>
          </p:nvCxnSpPr>
          <p:spPr>
            <a:xfrm>
              <a:off x="2456765" y="1718810"/>
              <a:ext cx="405000" cy="0"/>
            </a:xfrm>
            <a:prstGeom prst="straightConnector1">
              <a:avLst/>
            </a:prstGeom>
            <a:noFill/>
            <a:ln cap="flat" cmpd="sng" w="28575">
              <a:solidFill>
                <a:srgbClr val="4A7DBA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18" name="Google Shape;318;p39"/>
            <p:cNvSpPr/>
            <p:nvPr/>
          </p:nvSpPr>
          <p:spPr>
            <a:xfrm>
              <a:off x="5352265" y="1507281"/>
              <a:ext cx="2070230" cy="360040"/>
            </a:xfrm>
            <a:prstGeom prst="rect">
              <a:avLst/>
            </a:prstGeom>
            <a:gradFill>
              <a:gsLst>
                <a:gs pos="0">
                  <a:srgbClr val="9FC3FF"/>
                </a:gs>
                <a:gs pos="35000">
                  <a:srgbClr val="BDD5FF"/>
                </a:gs>
                <a:gs pos="100000">
                  <a:srgbClr val="E4EE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3층 증축 후 사용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19" name="Google Shape;319;p39"/>
            <p:cNvCxnSpPr/>
            <p:nvPr/>
          </p:nvCxnSpPr>
          <p:spPr>
            <a:xfrm>
              <a:off x="4932040" y="1691190"/>
              <a:ext cx="405045" cy="0"/>
            </a:xfrm>
            <a:prstGeom prst="straightConnector1">
              <a:avLst/>
            </a:prstGeom>
            <a:noFill/>
            <a:ln cap="flat" cmpd="sng" w="28575">
              <a:solidFill>
                <a:srgbClr val="4A7DBA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grpSp>
        <p:nvGrpSpPr>
          <p:cNvPr id="320" name="Google Shape;320;p39"/>
          <p:cNvGrpSpPr/>
          <p:nvPr/>
        </p:nvGrpSpPr>
        <p:grpSpPr>
          <a:xfrm>
            <a:off x="1016604" y="5125694"/>
            <a:ext cx="3600401" cy="360040"/>
            <a:chOff x="386534" y="1538790"/>
            <a:chExt cx="3600401" cy="360040"/>
          </a:xfrm>
        </p:grpSpPr>
        <p:sp>
          <p:nvSpPr>
            <p:cNvPr id="321" name="Google Shape;321;p39"/>
            <p:cNvSpPr/>
            <p:nvPr/>
          </p:nvSpPr>
          <p:spPr>
            <a:xfrm>
              <a:off x="386534" y="1538790"/>
              <a:ext cx="2880321" cy="360040"/>
            </a:xfrm>
            <a:prstGeom prst="rect">
              <a:avLst/>
            </a:prstGeom>
            <a:gradFill>
              <a:gsLst>
                <a:gs pos="0">
                  <a:srgbClr val="9FC3FF"/>
                </a:gs>
                <a:gs pos="35000">
                  <a:srgbClr val="BDD5FF"/>
                </a:gs>
                <a:gs pos="100000">
                  <a:srgbClr val="E4EE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교무/학사 개발 후  사용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22" name="Google Shape;322;p39"/>
            <p:cNvCxnSpPr/>
            <p:nvPr/>
          </p:nvCxnSpPr>
          <p:spPr>
            <a:xfrm>
              <a:off x="3356865" y="1708453"/>
              <a:ext cx="630070" cy="0"/>
            </a:xfrm>
            <a:prstGeom prst="straightConnector1">
              <a:avLst/>
            </a:prstGeom>
            <a:noFill/>
            <a:ln cap="flat" cmpd="sng" w="38100">
              <a:solidFill>
                <a:srgbClr val="4A7DBA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323" name="Google Shape;323;p39"/>
          <p:cNvSpPr/>
          <p:nvPr/>
        </p:nvSpPr>
        <p:spPr>
          <a:xfrm>
            <a:off x="4707015" y="5115337"/>
            <a:ext cx="2880321" cy="360040"/>
          </a:xfrm>
          <a:prstGeom prst="rect">
            <a:avLst/>
          </a:prstGeom>
          <a:gradFill>
            <a:gsLst>
              <a:gs pos="0">
                <a:srgbClr val="9FC3FF"/>
              </a:gs>
              <a:gs pos="35000">
                <a:srgbClr val="BDD5FF"/>
              </a:gs>
              <a:gs pos="100000">
                <a:srgbClr val="E4EEFF"/>
              </a:gs>
            </a:gsLst>
            <a:lin ang="16200000" scaled="0"/>
          </a:gradFill>
          <a:ln cap="flat" cmpd="sng" w="952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회계/기타 개발 후  사용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4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3. 소프트웨어 개발 프로세스(1)</a:t>
            </a:r>
            <a:endParaRPr/>
          </a:p>
        </p:txBody>
      </p:sp>
      <p:sp>
        <p:nvSpPr>
          <p:cNvPr id="76" name="Google Shape;76;p4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소프트웨어 개발에서의 프로세스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작업(task)순서의 집합 + 제약 조건(일정, 예산, 자원)을 포함하는 일련의 활동(activity)</a:t>
            </a:r>
            <a:endParaRPr/>
          </a:p>
          <a:p>
            <a:pPr indent="-177800" lvl="2" marL="8048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•"/>
            </a:pPr>
            <a:r>
              <a:rPr lang="ko-KR" sz="1600"/>
              <a:t>작업(task): SW를 개발할 때 일을 수행하는 작은 단위</a:t>
            </a:r>
            <a:endParaRPr sz="1600"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  	</a:t>
            </a:r>
            <a:endParaRPr/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(좁은 의미)소프트웨어 개발 프로세스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SW제품을 개발할 때 필요한 절차, 과정, 구조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사용자의 요구사항을 SW시스템으로 구현하기 위한 일련의 활동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(넓은 의미)소프트웨어 개발 프로세스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절차, 구조, 방법, 도구, 참여자까지 모두 포함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SW개발 목적을 이루는데 필요한 통합적 수단	</a:t>
            </a:r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p40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3. 반복적 개발 방법</a:t>
            </a:r>
            <a:endParaRPr/>
          </a:p>
        </p:txBody>
      </p:sp>
      <p:sp>
        <p:nvSpPr>
          <p:cNvPr id="329" name="Google Shape;329;p40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품질 증가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‘하나가 끝나면 그 다음, 또 하나가 끝나면 그 다음…’과 같이 하나씩 늘려 감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330" name="Google Shape;330;p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061610" y="2258869"/>
            <a:ext cx="6904800" cy="425684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1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3-1 반복적 개발 방법의 예</a:t>
            </a:r>
            <a:endParaRPr/>
          </a:p>
        </p:txBody>
      </p:sp>
      <p:sp>
        <p:nvSpPr>
          <p:cNvPr id="336" name="Google Shape;336;p41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3662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-KR">
                <a:solidFill>
                  <a:srgbClr val="004A82"/>
                </a:solidFill>
              </a:rPr>
              <a:t>(예 1) 도서 집필</a:t>
            </a:r>
            <a:endParaRPr>
              <a:solidFill>
                <a:srgbClr val="004A82"/>
              </a:solidFill>
            </a:endParaRPr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-968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93662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>
                <a:solidFill>
                  <a:srgbClr val="004A82"/>
                </a:solidFill>
              </a:rPr>
              <a:t>(예 2) 소프트웨어 개발</a:t>
            </a:r>
            <a:endParaRPr>
              <a:solidFill>
                <a:srgbClr val="004A82"/>
              </a:solidFill>
            </a:endParaRPr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337" name="Google Shape;337;p41"/>
          <p:cNvSpPr/>
          <p:nvPr/>
        </p:nvSpPr>
        <p:spPr>
          <a:xfrm>
            <a:off x="4439345" y="4246722"/>
            <a:ext cx="2880321" cy="360040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기능/성능 변경 및 보강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38" name="Google Shape;338;p41"/>
          <p:cNvSpPr/>
          <p:nvPr/>
        </p:nvSpPr>
        <p:spPr>
          <a:xfrm>
            <a:off x="2546774" y="1561878"/>
            <a:ext cx="2880321" cy="360040"/>
          </a:xfrm>
          <a:prstGeom prst="rect">
            <a:avLst/>
          </a:prstGeom>
          <a:noFill/>
          <a:ln cap="flat" cmpd="sng" w="25400">
            <a:solidFill>
              <a:srgbClr val="395E8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1~10장 원고 1차 작성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339" name="Google Shape;339;p41"/>
          <p:cNvCxnSpPr>
            <a:stCxn id="338" idx="3"/>
          </p:cNvCxnSpPr>
          <p:nvPr/>
        </p:nvCxnSpPr>
        <p:spPr>
          <a:xfrm>
            <a:off x="5427095" y="1741898"/>
            <a:ext cx="22500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0" name="Google Shape;340;p41"/>
          <p:cNvCxnSpPr/>
          <p:nvPr/>
        </p:nvCxnSpPr>
        <p:spPr>
          <a:xfrm>
            <a:off x="5652120" y="1741898"/>
            <a:ext cx="0" cy="471967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1" name="Google Shape;341;p41"/>
          <p:cNvCxnSpPr/>
          <p:nvPr/>
        </p:nvCxnSpPr>
        <p:spPr>
          <a:xfrm rot="10800000">
            <a:off x="3761910" y="2213865"/>
            <a:ext cx="1890210" cy="0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342" name="Google Shape;342;p41"/>
          <p:cNvCxnSpPr/>
          <p:nvPr/>
        </p:nvCxnSpPr>
        <p:spPr>
          <a:xfrm rot="10800000">
            <a:off x="3761910" y="1921918"/>
            <a:ext cx="0" cy="291947"/>
          </a:xfrm>
          <a:prstGeom prst="straightConnector1">
            <a:avLst/>
          </a:prstGeom>
          <a:noFill/>
          <a:ln cap="flat" cmpd="sng" w="28575">
            <a:solidFill>
              <a:srgbClr val="4A7DBA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343" name="Google Shape;343;p41"/>
          <p:cNvSpPr txBox="1"/>
          <p:nvPr/>
        </p:nvSpPr>
        <p:spPr>
          <a:xfrm>
            <a:off x="4144452" y="2220961"/>
            <a:ext cx="1125125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b="1" i="0" lang="ko-KR" sz="16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(n차 반복)</a:t>
            </a:r>
            <a:endParaRPr b="1" i="0" sz="16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344" name="Google Shape;344;p41"/>
          <p:cNvGrpSpPr/>
          <p:nvPr/>
        </p:nvGrpSpPr>
        <p:grpSpPr>
          <a:xfrm>
            <a:off x="926595" y="4239090"/>
            <a:ext cx="3510391" cy="360040"/>
            <a:chOff x="1009015" y="3383995"/>
            <a:chExt cx="3510391" cy="360040"/>
          </a:xfrm>
        </p:grpSpPr>
        <p:sp>
          <p:nvSpPr>
            <p:cNvPr id="345" name="Google Shape;345;p41"/>
            <p:cNvSpPr/>
            <p:nvPr/>
          </p:nvSpPr>
          <p:spPr>
            <a:xfrm>
              <a:off x="1009015" y="3383995"/>
              <a:ext cx="2880321" cy="360040"/>
            </a:xfrm>
            <a:prstGeom prst="rect">
              <a:avLst/>
            </a:prstGeom>
            <a:noFill/>
            <a:ln cap="flat" cmpd="sng" w="25400">
              <a:solidFill>
                <a:srgbClr val="395E8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시스템 전체 개발 후  인도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46" name="Google Shape;346;p41"/>
            <p:cNvCxnSpPr/>
            <p:nvPr/>
          </p:nvCxnSpPr>
          <p:spPr>
            <a:xfrm>
              <a:off x="3889336" y="3571647"/>
              <a:ext cx="630070" cy="0"/>
            </a:xfrm>
            <a:prstGeom prst="straightConnector1">
              <a:avLst/>
            </a:prstGeom>
            <a:noFill/>
            <a:ln cap="flat" cmpd="sng" w="38100">
              <a:solidFill>
                <a:srgbClr val="4A7DBA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0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p42"/>
          <p:cNvSpPr txBox="1"/>
          <p:nvPr>
            <p:ph type="ctrTitle"/>
          </p:nvPr>
        </p:nvSpPr>
        <p:spPr>
          <a:xfrm>
            <a:off x="1466655" y="3311297"/>
            <a:ext cx="7335815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ko-KR"/>
              <a:t>Section 09 통합 프로세스 모델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43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1. 통합 프로세스 모델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57" name="Google Shape;357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99783" y="3068960"/>
            <a:ext cx="6711531" cy="29253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8" name="Google Shape;358;p43"/>
          <p:cNvGrpSpPr/>
          <p:nvPr/>
        </p:nvGrpSpPr>
        <p:grpSpPr>
          <a:xfrm>
            <a:off x="835677" y="1447354"/>
            <a:ext cx="6256603" cy="369004"/>
            <a:chOff x="475637" y="1529826"/>
            <a:chExt cx="6256603" cy="369004"/>
          </a:xfrm>
        </p:grpSpPr>
        <p:sp>
          <p:nvSpPr>
            <p:cNvPr id="359" name="Google Shape;359;p43"/>
            <p:cNvSpPr/>
            <p:nvPr/>
          </p:nvSpPr>
          <p:spPr>
            <a:xfrm>
              <a:off x="475637" y="1529826"/>
              <a:ext cx="2205245" cy="360040"/>
            </a:xfrm>
            <a:prstGeom prst="rect">
              <a:avLst/>
            </a:prstGeom>
            <a:gradFill>
              <a:gsLst>
                <a:gs pos="0">
                  <a:srgbClr val="9FC3FF"/>
                </a:gs>
                <a:gs pos="35000">
                  <a:srgbClr val="BDD5FF"/>
                </a:gs>
                <a:gs pos="100000">
                  <a:srgbClr val="E4EE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폭포수 모델 문제점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0" name="Google Shape;360;p43"/>
            <p:cNvCxnSpPr/>
            <p:nvPr/>
          </p:nvCxnSpPr>
          <p:spPr>
            <a:xfrm>
              <a:off x="2755831" y="1718810"/>
              <a:ext cx="540060" cy="0"/>
            </a:xfrm>
            <a:prstGeom prst="straightConnector1">
              <a:avLst/>
            </a:prstGeom>
            <a:noFill/>
            <a:ln cap="flat" cmpd="sng" w="28575">
              <a:solidFill>
                <a:srgbClr val="4A7DBA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361" name="Google Shape;361;p43"/>
            <p:cNvSpPr/>
            <p:nvPr/>
          </p:nvSpPr>
          <p:spPr>
            <a:xfrm>
              <a:off x="4662010" y="1538790"/>
              <a:ext cx="2070230" cy="360040"/>
            </a:xfrm>
            <a:prstGeom prst="rect">
              <a:avLst/>
            </a:prstGeom>
            <a:gradFill>
              <a:gsLst>
                <a:gs pos="0">
                  <a:srgbClr val="9FC3FF"/>
                </a:gs>
                <a:gs pos="35000">
                  <a:srgbClr val="BDD5FF"/>
                </a:gs>
                <a:gs pos="100000">
                  <a:srgbClr val="E4EE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반복적 개발 방법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362" name="Google Shape;362;p43"/>
            <p:cNvCxnSpPr/>
            <p:nvPr/>
          </p:nvCxnSpPr>
          <p:spPr>
            <a:xfrm>
              <a:off x="4102932" y="1718810"/>
              <a:ext cx="405045" cy="0"/>
            </a:xfrm>
            <a:prstGeom prst="straightConnector1">
              <a:avLst/>
            </a:prstGeom>
            <a:noFill/>
            <a:ln cap="flat" cmpd="sng" w="28575">
              <a:solidFill>
                <a:srgbClr val="4A7DBA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  <p:sp>
        <p:nvSpPr>
          <p:cNvPr id="363" name="Google Shape;363;p43"/>
          <p:cNvSpPr/>
          <p:nvPr/>
        </p:nvSpPr>
        <p:spPr>
          <a:xfrm>
            <a:off x="3678869" y="1292051"/>
            <a:ext cx="765085" cy="745442"/>
          </a:xfrm>
          <a:prstGeom prst="ellipse">
            <a:avLst/>
          </a:prstGeom>
          <a:gradFill>
            <a:gsLst>
              <a:gs pos="0">
                <a:srgbClr val="FFA09D"/>
              </a:gs>
              <a:gs pos="35000">
                <a:srgbClr val="FFBCBC"/>
              </a:gs>
              <a:gs pos="100000">
                <a:srgbClr val="FFE2E2"/>
              </a:gs>
            </a:gsLst>
            <a:lin ang="16200000" scaled="0"/>
          </a:gradFill>
          <a:ln cap="flat" cmpd="sng" w="9525">
            <a:solidFill>
              <a:srgbClr val="BD4B48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ko-KR" sz="14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해결방안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p44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2. 통합 프로세스(UP) 모델</a:t>
            </a:r>
            <a:endParaRPr/>
          </a:p>
        </p:txBody>
      </p:sp>
      <p:pic>
        <p:nvPicPr>
          <p:cNvPr id="369" name="Google Shape;369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575" y="752475"/>
            <a:ext cx="7562850" cy="5353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45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3. 통합 프로세스(UP) 방법</a:t>
            </a:r>
            <a:endParaRPr/>
          </a:p>
        </p:txBody>
      </p:sp>
      <p:pic>
        <p:nvPicPr>
          <p:cNvPr id="375" name="Google Shape;375;p4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95475" y="1400175"/>
            <a:ext cx="5353050" cy="4057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46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4. 통합 프로세스</a:t>
            </a:r>
            <a:r>
              <a:rPr baseline="30000" lang="ko-KR"/>
              <a:t>UP</a:t>
            </a:r>
            <a:r>
              <a:rPr lang="ko-KR"/>
              <a:t> 모델의 절차</a:t>
            </a:r>
            <a:endParaRPr/>
          </a:p>
        </p:txBody>
      </p:sp>
      <p:sp>
        <p:nvSpPr>
          <p:cNvPr id="381" name="Google Shape;381;p46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3662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None/>
            </a:pPr>
            <a:r>
              <a:rPr lang="ko-KR">
                <a:solidFill>
                  <a:srgbClr val="004A82"/>
                </a:solidFill>
              </a:rPr>
              <a:t>① 도입 단계</a:t>
            </a:r>
            <a:r>
              <a:rPr baseline="30000" lang="ko-KR">
                <a:solidFill>
                  <a:srgbClr val="004A82"/>
                </a:solidFill>
              </a:rPr>
              <a:t>inception phase</a:t>
            </a:r>
            <a:endParaRPr>
              <a:solidFill>
                <a:srgbClr val="004A82"/>
              </a:solidFill>
            </a:endParaRPr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004A82"/>
              </a:solidFill>
            </a:endParaRPr>
          </a:p>
          <a:p>
            <a:pPr indent="0" lvl="0" marL="93662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>
                <a:solidFill>
                  <a:srgbClr val="004A82"/>
                </a:solidFill>
              </a:rPr>
              <a:t>② 구체화 단계</a:t>
            </a:r>
            <a:r>
              <a:rPr baseline="30000" lang="ko-KR">
                <a:solidFill>
                  <a:srgbClr val="004A82"/>
                </a:solidFill>
              </a:rPr>
              <a:t>elaboration phase</a:t>
            </a:r>
            <a:endParaRPr>
              <a:solidFill>
                <a:srgbClr val="004A82"/>
              </a:solidFill>
            </a:endParaRPr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>
              <a:solidFill>
                <a:srgbClr val="004A82"/>
              </a:solidFill>
            </a:endParaRPr>
          </a:p>
          <a:p>
            <a:pPr indent="0" lvl="0" marL="93662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>
                <a:solidFill>
                  <a:srgbClr val="004A82"/>
                </a:solidFill>
              </a:rPr>
              <a:t>③ 구축 단계</a:t>
            </a:r>
            <a:r>
              <a:rPr baseline="30000" lang="ko-KR">
                <a:solidFill>
                  <a:srgbClr val="004A82"/>
                </a:solidFill>
              </a:rPr>
              <a:t>construction phase</a:t>
            </a:r>
            <a:endParaRPr>
              <a:solidFill>
                <a:srgbClr val="004A82"/>
              </a:solidFill>
            </a:endParaRPr>
          </a:p>
          <a:p>
            <a:pPr indent="-968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>
              <a:solidFill>
                <a:srgbClr val="004A82"/>
              </a:solidFill>
            </a:endParaRPr>
          </a:p>
          <a:p>
            <a:pPr indent="0" lvl="0" marL="93662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>
                <a:solidFill>
                  <a:srgbClr val="004A82"/>
                </a:solidFill>
              </a:rPr>
              <a:t>④ 전이 단계</a:t>
            </a:r>
            <a:r>
              <a:rPr baseline="30000" lang="ko-KR">
                <a:solidFill>
                  <a:srgbClr val="004A82"/>
                </a:solidFill>
              </a:rPr>
              <a:t>transition phase</a:t>
            </a:r>
            <a:endParaRPr>
              <a:solidFill>
                <a:srgbClr val="004A82"/>
              </a:solidFill>
            </a:endParaRPr>
          </a:p>
          <a:p>
            <a:pPr indent="0" lvl="0" marL="93662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solidFill>
                <a:srgbClr val="004A82"/>
              </a:solidFill>
            </a:endParaRPr>
          </a:p>
          <a:p>
            <a:pPr indent="0" lvl="0" marL="93662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rPr lang="ko-KR">
                <a:solidFill>
                  <a:srgbClr val="004A82"/>
                </a:solidFill>
              </a:rPr>
              <a:t>⑤ 도입/구체화/구축전이 단계의 공통 작업</a:t>
            </a:r>
            <a:endParaRPr>
              <a:solidFill>
                <a:srgbClr val="004A82"/>
              </a:solidFill>
            </a:endParaRPr>
          </a:p>
          <a:p>
            <a:pPr indent="0" lvl="0" marL="93662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0" lvl="0" marL="93662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47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① 도입 단계</a:t>
            </a:r>
            <a:r>
              <a:rPr baseline="30000" lang="ko-KR"/>
              <a:t>inception phase</a:t>
            </a:r>
            <a:endParaRPr/>
          </a:p>
        </p:txBody>
      </p:sp>
      <p:pic>
        <p:nvPicPr>
          <p:cNvPr id="387" name="Google Shape;387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0575" y="790575"/>
            <a:ext cx="7562850" cy="5276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p48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② 구체화 단계</a:t>
            </a:r>
            <a:r>
              <a:rPr baseline="30000" lang="ko-KR"/>
              <a:t>elaboration phase</a:t>
            </a:r>
            <a:endParaRPr/>
          </a:p>
        </p:txBody>
      </p:sp>
      <p:pic>
        <p:nvPicPr>
          <p:cNvPr id="393" name="Google Shape;393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1050" y="733425"/>
            <a:ext cx="7581900" cy="5391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49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③ 구축 단계</a:t>
            </a:r>
            <a:r>
              <a:rPr baseline="30000" lang="ko-KR"/>
              <a:t>construction phase</a:t>
            </a:r>
            <a:endParaRPr/>
          </a:p>
        </p:txBody>
      </p:sp>
      <p:pic>
        <p:nvPicPr>
          <p:cNvPr id="399" name="Google Shape;399;p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5812" y="647700"/>
            <a:ext cx="7572375" cy="556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5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3. 소프트웨어 개발 프로세스(2)</a:t>
            </a:r>
            <a:endParaRPr/>
          </a:p>
        </p:txBody>
      </p:sp>
      <p:sp>
        <p:nvSpPr>
          <p:cNvPr id="82" name="Google Shape;82;p5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600"/>
              <a:buFont typeface="Noto Sans Symbols"/>
              <a:buChar char="▪"/>
            </a:pPr>
            <a:r>
              <a:rPr lang="ko-KR"/>
              <a:t>프로세스의 목적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이전에 얻은 노하우를 전달 -&gt; 시행착오 감소 -&gt; 빠르게 적응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60"/>
              </a:spcBef>
              <a:spcAft>
                <a:spcPts val="0"/>
              </a:spcAft>
              <a:buSzPts val="1800"/>
              <a:buChar char="▪"/>
            </a:pPr>
            <a:r>
              <a:rPr lang="ko-KR" sz="1800"/>
              <a:t>guide 역할</a:t>
            </a:r>
            <a:endParaRPr sz="1800"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  	</a:t>
            </a:r>
            <a:endParaRPr/>
          </a:p>
        </p:txBody>
      </p:sp>
      <p:pic>
        <p:nvPicPr>
          <p:cNvPr id="83" name="Google Shape;83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81689" y="2393885"/>
            <a:ext cx="5667361" cy="40954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0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④ 전이 단계</a:t>
            </a:r>
            <a:r>
              <a:rPr baseline="30000" lang="ko-KR"/>
              <a:t>transition phase</a:t>
            </a:r>
            <a:endParaRPr/>
          </a:p>
        </p:txBody>
      </p:sp>
      <p:pic>
        <p:nvPicPr>
          <p:cNvPr id="405" name="Google Shape;405;p5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52475" y="657225"/>
            <a:ext cx="7639050" cy="5543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p51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⑤ 도입/구체화/구축전이 단계의 공통 작업</a:t>
            </a:r>
            <a:endParaRPr/>
          </a:p>
        </p:txBody>
      </p:sp>
      <p:pic>
        <p:nvPicPr>
          <p:cNvPr id="411" name="Google Shape;411;p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6275" y="685800"/>
            <a:ext cx="7791450" cy="548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52"/>
          <p:cNvSpPr txBox="1"/>
          <p:nvPr>
            <p:ph type="ctrTitle"/>
          </p:nvPr>
        </p:nvSpPr>
        <p:spPr>
          <a:xfrm>
            <a:off x="1466655" y="3311297"/>
            <a:ext cx="7335815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ko-KR"/>
              <a:t>Section 10 애자일 프로세스 모델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0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p53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1. 애자일 프로세스 모델</a:t>
            </a:r>
            <a:endParaRPr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2" name="Google Shape;422;p53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애자일(agile)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‘날렵한’, ‘민첩한’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애자일 프로세스 모델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고객의 요구에 민첩하게 대응하고 그때그때 주어지는 문제를 풀어나가는 방법론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애자일의 기본 가치(애자일 선언문)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• 프로세스와 도구 중심이 아닌, 개개인과의 상호 소통 중시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• 문서 중심이 아닌, 실행 가능한 소프트웨어 중시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• 계약과 협상 중심이 아닌, 고객과의 협력 중시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• 계획 중심이 아닌, 변화에 대한 민첩한 대응 중시</a:t>
            </a:r>
            <a:endParaRPr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54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1-1 애자일 프로세스 모델의 이해</a:t>
            </a:r>
            <a:endParaRPr/>
          </a:p>
        </p:txBody>
      </p:sp>
      <p:sp>
        <p:nvSpPr>
          <p:cNvPr id="428" name="Google Shape;428;p54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애자일의 개발 방법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반복적인 개발을 통한 잦은 출시를 목표로 함</a:t>
            </a:r>
            <a:endParaRPr/>
          </a:p>
          <a:p>
            <a:pPr indent="0" lvl="0" marL="93662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2080"/>
              <a:buNone/>
            </a:pPr>
            <a:r>
              <a:t/>
            </a:r>
            <a:endParaRPr sz="1600"/>
          </a:p>
        </p:txBody>
      </p:sp>
      <p:grpSp>
        <p:nvGrpSpPr>
          <p:cNvPr id="429" name="Google Shape;429;p54"/>
          <p:cNvGrpSpPr/>
          <p:nvPr/>
        </p:nvGrpSpPr>
        <p:grpSpPr>
          <a:xfrm>
            <a:off x="1016605" y="2078850"/>
            <a:ext cx="7035960" cy="391549"/>
            <a:chOff x="386535" y="1507281"/>
            <a:chExt cx="7035960" cy="391549"/>
          </a:xfrm>
        </p:grpSpPr>
        <p:sp>
          <p:nvSpPr>
            <p:cNvPr id="430" name="Google Shape;430;p54"/>
            <p:cNvSpPr/>
            <p:nvPr/>
          </p:nvSpPr>
          <p:spPr>
            <a:xfrm>
              <a:off x="2861810" y="1538790"/>
              <a:ext cx="2070230" cy="360040"/>
            </a:xfrm>
            <a:prstGeom prst="rect">
              <a:avLst/>
            </a:prstGeom>
            <a:gradFill>
              <a:gsLst>
                <a:gs pos="0">
                  <a:srgbClr val="9FC3FF"/>
                </a:gs>
                <a:gs pos="35000">
                  <a:srgbClr val="BDD5FF"/>
                </a:gs>
                <a:gs pos="100000">
                  <a:srgbClr val="E4EE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사용자 확인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54"/>
            <p:cNvSpPr/>
            <p:nvPr/>
          </p:nvSpPr>
          <p:spPr>
            <a:xfrm>
              <a:off x="386535" y="1538790"/>
              <a:ext cx="2070230" cy="360040"/>
            </a:xfrm>
            <a:prstGeom prst="rect">
              <a:avLst/>
            </a:prstGeom>
            <a:gradFill>
              <a:gsLst>
                <a:gs pos="0">
                  <a:srgbClr val="9FC3FF"/>
                </a:gs>
                <a:gs pos="35000">
                  <a:srgbClr val="BDD5FF"/>
                </a:gs>
                <a:gs pos="100000">
                  <a:srgbClr val="E4EE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프로토타입 개발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2" name="Google Shape;432;p54"/>
            <p:cNvCxnSpPr>
              <a:stCxn id="431" idx="3"/>
              <a:endCxn id="430" idx="1"/>
            </p:cNvCxnSpPr>
            <p:nvPr/>
          </p:nvCxnSpPr>
          <p:spPr>
            <a:xfrm>
              <a:off x="2456765" y="1718810"/>
              <a:ext cx="405000" cy="0"/>
            </a:xfrm>
            <a:prstGeom prst="straightConnector1">
              <a:avLst/>
            </a:prstGeom>
            <a:noFill/>
            <a:ln cap="flat" cmpd="sng" w="28575">
              <a:solidFill>
                <a:srgbClr val="4A7DBA"/>
              </a:solidFill>
              <a:prstDash val="solid"/>
              <a:round/>
              <a:headEnd len="sm" w="sm" type="none"/>
              <a:tailEnd len="med" w="med" type="stealth"/>
            </a:ln>
          </p:spPr>
        </p:cxnSp>
        <p:sp>
          <p:nvSpPr>
            <p:cNvPr id="433" name="Google Shape;433;p54"/>
            <p:cNvSpPr/>
            <p:nvPr/>
          </p:nvSpPr>
          <p:spPr>
            <a:xfrm>
              <a:off x="5352265" y="1507281"/>
              <a:ext cx="2070230" cy="360040"/>
            </a:xfrm>
            <a:prstGeom prst="rect">
              <a:avLst/>
            </a:prstGeom>
            <a:gradFill>
              <a:gsLst>
                <a:gs pos="0">
                  <a:srgbClr val="9FC3FF"/>
                </a:gs>
                <a:gs pos="35000">
                  <a:srgbClr val="BDD5FF"/>
                </a:gs>
                <a:gs pos="100000">
                  <a:srgbClr val="E4EEFF"/>
                </a:gs>
              </a:gsLst>
              <a:lin ang="16200000" scaled="0"/>
            </a:gradFill>
            <a:ln cap="flat" cmpd="sng" w="9525">
              <a:solidFill>
                <a:srgbClr val="4A7DBA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6862"/>
                </a:srgbClr>
              </a:outerShdw>
            </a:effectLst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ko-KR" sz="1800" u="none" cap="none" strike="noStrike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일부 기능 사용</a:t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cxnSp>
          <p:nvCxnSpPr>
            <p:cNvPr id="434" name="Google Shape;434;p54"/>
            <p:cNvCxnSpPr/>
            <p:nvPr/>
          </p:nvCxnSpPr>
          <p:spPr>
            <a:xfrm>
              <a:off x="4932040" y="1691190"/>
              <a:ext cx="405045" cy="0"/>
            </a:xfrm>
            <a:prstGeom prst="straightConnector1">
              <a:avLst/>
            </a:prstGeom>
            <a:noFill/>
            <a:ln cap="flat" cmpd="sng" w="28575">
              <a:solidFill>
                <a:srgbClr val="4A7DBA"/>
              </a:solidFill>
              <a:prstDash val="solid"/>
              <a:round/>
              <a:headEnd len="sm" w="sm" type="none"/>
              <a:tailEnd len="med" w="med" type="stealth"/>
            </a:ln>
          </p:spPr>
        </p:cxnSp>
      </p:grp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5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2. 애자일 방법과 폭포수 모델의 비교</a:t>
            </a:r>
            <a:endParaRPr/>
          </a:p>
        </p:txBody>
      </p:sp>
      <p:graphicFrame>
        <p:nvGraphicFramePr>
          <p:cNvPr id="440" name="Google Shape;440;p55"/>
          <p:cNvGraphicFramePr/>
          <p:nvPr/>
        </p:nvGraphicFramePr>
        <p:xfrm>
          <a:off x="71500" y="953725"/>
          <a:ext cx="3000000" cy="3000000"/>
        </p:xfrm>
        <a:graphic>
          <a:graphicData uri="http://schemas.openxmlformats.org/drawingml/2006/table">
            <a:tbl>
              <a:tblPr bandRow="1" firstRow="1">
                <a:noFill/>
                <a:tableStyleId>{50782BBD-7F8C-44D6-9F6E-116D8EE80070}</a:tableStyleId>
              </a:tblPr>
              <a:tblGrid>
                <a:gridCol w="2261550"/>
                <a:gridCol w="2894800"/>
                <a:gridCol w="3844650"/>
              </a:tblGrid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구분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애자일 방법론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800"/>
                        <a:buFont typeface="Arial"/>
                        <a:buNone/>
                      </a:pPr>
                      <a:r>
                        <a:rPr lang="ko-KR" sz="1800" u="none" cap="none" strike="noStrike"/>
                        <a:t>폭포수 모델</a:t>
                      </a:r>
                      <a:endParaRPr sz="1400" u="none" cap="none" strike="noStrike"/>
                    </a:p>
                  </a:txBody>
                  <a:tcPr marT="45725" marB="45725" marR="91450" marL="91450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추가 요구 사항의 수용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추가 요구 사항을 수용할 수 있는 방법의 설계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추가 요구 사항을 반영하기 어려운 구조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릴리스 시점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수시로 릴리즈</a:t>
                      </a:r>
                      <a:endParaRPr sz="15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최종 완성된 제품을 릴리스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시작 상태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시작 단계는 미흡, 점차 완성도가 높아짐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시작 단계에서의 완성도가 매우 높음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고객과의 의사소통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처음부터 사용자의 참여 유도, 대화를 통한 개발 진행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사용자와 산출물의 근거 중심, 대화 부족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진행 상황 점검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개발자와 사용자는 개발 초기부터 진행 상황 공유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단계별 산출물에 대한 결과로 개발의 진척 상황을 점검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분석/설계/구현 진행 과정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하나의 단계 또는 반복 안에 분석/설계/구현 과정이 모두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포함되어 동시에 진행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b="0" i="0" sz="1500" u="none" cap="none" strike="noStrike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b="0" i="0" lang="ko-KR" sz="1500" u="none" cap="none" strike="noStrik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분석/설계/구현 과정이 명확 	</a:t>
                      </a:r>
                      <a:endParaRPr sz="1400" u="none" cap="none" strike="noStrike"/>
                    </a:p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t/>
                      </a:r>
                      <a:endParaRPr sz="1500" u="none" cap="none" strike="noStrike"/>
                    </a:p>
                  </a:txBody>
                  <a:tcPr marT="45725" marB="45725" marR="91450" marL="91450" anchor="ctr"/>
                </a:tc>
              </a:tr>
              <a:tr h="370850"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모듈(컴포넌트)통합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개발 초기부터 빈번한 통합.문제점을 빨리 발견하고 수정하는 방식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  <a:tc>
                  <a:txBody>
                    <a:bodyPr/>
                    <a:lstStyle/>
                    <a:p>
                      <a:pPr indent="0" lvl="0" marL="0" marR="0" rt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500"/>
                        <a:buFont typeface="Arial"/>
                        <a:buNone/>
                      </a:pPr>
                      <a:r>
                        <a:rPr lang="ko-KR" sz="1500" u="none" cap="none" strike="noStrike"/>
                        <a:t>구현이 완료된 후에 모듈 간의 통합 작업을 수행</a:t>
                      </a:r>
                      <a:endParaRPr sz="1400" u="none" cap="none" strike="noStrike"/>
                    </a:p>
                  </a:txBody>
                  <a:tcPr marT="45725" marB="45725" marR="91450" marL="91450" anchor="ctr"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56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3. 애자일 개발 방법론(스크럼)</a:t>
            </a:r>
            <a:endParaRPr/>
          </a:p>
        </p:txBody>
      </p:sp>
      <p:sp>
        <p:nvSpPr>
          <p:cNvPr id="446" name="Google Shape;446;p56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스크럼 개발 프로세스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소프트웨어 개발보다는 팀의 개선과 프로젝트 관리를 위한 애자일 방법론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경험적 관리 기법 중 하나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구체적인 프로세스를 명확하게 제시하지 않음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개발 팀(조직)을 운영하는 효율적인 운영 방식(지침)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47" name="Google Shape;447;p5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466654" y="3158969"/>
            <a:ext cx="6173545" cy="31053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7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4. 스크럼 방식의 진행 과정</a:t>
            </a:r>
            <a:endParaRPr/>
          </a:p>
        </p:txBody>
      </p:sp>
      <p:pic>
        <p:nvPicPr>
          <p:cNvPr id="453" name="Google Shape;453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66737" y="1252537"/>
            <a:ext cx="8010525" cy="435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58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5. 스크럼 방식에서 사용되는 용어(1)</a:t>
            </a:r>
            <a:endParaRPr/>
          </a:p>
        </p:txBody>
      </p:sp>
      <p:sp>
        <p:nvSpPr>
          <p:cNvPr id="459" name="Google Shape;459;p58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제품 기능 목록</a:t>
            </a:r>
            <a:r>
              <a:rPr baseline="30000" lang="ko-KR">
                <a:solidFill>
                  <a:srgbClr val="004A82"/>
                </a:solidFill>
              </a:rPr>
              <a:t>product backlog</a:t>
            </a:r>
            <a:r>
              <a:rPr lang="ko-KR">
                <a:solidFill>
                  <a:srgbClr val="004A82"/>
                </a:solidFill>
              </a:rPr>
              <a:t> 작성 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우선순위가 매겨진 사용자의 요구 사항 목록</a:t>
            </a:r>
            <a:endParaRPr>
              <a:solidFill>
                <a:srgbClr val="000000"/>
              </a:solidFill>
            </a:endParaRPr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i="1"/>
          </a:p>
        </p:txBody>
      </p:sp>
      <p:pic>
        <p:nvPicPr>
          <p:cNvPr id="460" name="Google Shape;460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95325" y="2078850"/>
            <a:ext cx="7753350" cy="3905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4" name="Shape 4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5" name="Google Shape;465;p59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5. 스크럼 방식에서 사용되는 용어(2)</a:t>
            </a:r>
            <a:endParaRPr/>
          </a:p>
        </p:txBody>
      </p:sp>
      <p:sp>
        <p:nvSpPr>
          <p:cNvPr id="466" name="Google Shape;466;p59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사용자 스토리</a:t>
            </a:r>
            <a:r>
              <a:rPr baseline="30000" lang="ko-KR">
                <a:solidFill>
                  <a:srgbClr val="004A82"/>
                </a:solidFill>
              </a:rPr>
              <a:t>user story</a:t>
            </a:r>
            <a:r>
              <a:rPr lang="ko-KR">
                <a:solidFill>
                  <a:srgbClr val="004A82"/>
                </a:solidFill>
              </a:rPr>
              <a:t>작성 및 스토리 포인트</a:t>
            </a:r>
            <a:r>
              <a:rPr baseline="30000" lang="ko-KR">
                <a:solidFill>
                  <a:srgbClr val="004A82"/>
                </a:solidFill>
              </a:rPr>
              <a:t>story point </a:t>
            </a:r>
            <a:r>
              <a:rPr lang="ko-KR">
                <a:solidFill>
                  <a:srgbClr val="004A82"/>
                </a:solidFill>
              </a:rPr>
              <a:t>산정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사용자 스토리: 메모지 한 장에 구현할 기능을 사용자 관점에서 사용자 언어로 작성한 사        		   용자 요구 사항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스토리 포인트: 사용자 스토리를 수행하는데 걸리는 상대적인 개발 기간(시간)</a:t>
            </a:r>
            <a:endParaRPr i="1"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i="1"/>
          </a:p>
        </p:txBody>
      </p:sp>
      <p:pic>
        <p:nvPicPr>
          <p:cNvPr id="467" name="Google Shape;467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91680" y="2663915"/>
            <a:ext cx="5722501" cy="39604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6"/>
          <p:cNvSpPr txBox="1"/>
          <p:nvPr>
            <p:ph type="ctrTitle"/>
          </p:nvPr>
        </p:nvSpPr>
        <p:spPr>
          <a:xfrm>
            <a:off x="1466655" y="3311297"/>
            <a:ext cx="7335815" cy="6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Font typeface="Arial"/>
              <a:buNone/>
            </a:pPr>
            <a:r>
              <a:rPr lang="ko-KR"/>
              <a:t>Section 02 소프트웨어 </a:t>
            </a:r>
            <a:br>
              <a:rPr lang="ko-KR"/>
            </a:br>
            <a:r>
              <a:rPr lang="ko-KR"/>
              <a:t>프로세스 모델의 이해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0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5. 스크럼 방식에서 사용되는 용어(3)</a:t>
            </a:r>
            <a:endParaRPr/>
          </a:p>
        </p:txBody>
      </p:sp>
      <p:sp>
        <p:nvSpPr>
          <p:cNvPr id="473" name="Google Shape;473;p60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사용자 스토리</a:t>
            </a:r>
            <a:r>
              <a:rPr baseline="30000" lang="ko-KR">
                <a:solidFill>
                  <a:srgbClr val="004A82"/>
                </a:solidFill>
              </a:rPr>
              <a:t>user story</a:t>
            </a:r>
            <a:endParaRPr>
              <a:solidFill>
                <a:srgbClr val="004A82"/>
              </a:solidFill>
            </a:endParaRPr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• 제품 기능 목록에 정의된 사용자 관점에서의 기능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• 사용자에게 가치를 평가 받을 수 있도록 기능을 표현한 것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• 보통 작은 인덱스 카드를 사용해 필요한 것만 짧게 표현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• 고객의 요구 사항을 문서화한 것이라기보다는 표현했다고 보는 것이 적합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• 유스케이스보다 작은 규모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• 사용자 스토리는 반복을 마치면 사라지지만 유스케이스는 개발 기간 동안 지속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• 사용자와 충분히 대화하여 세부 사항을 구체적으로 서술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• 테스트를 통해 스토리가 완료된 것을 확인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• 다른 스토리에 종속되지 않고 독립적이며, 협상 가능해야 함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• 추정 및 측정 가능해야 함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• 사용자 스토리는 스토리가 큰 것보다는 많은 것이 좋음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rPr lang="ko-KR"/>
              <a:t>• 테스트가 가능해야 좋은 사용자 스토리</a:t>
            </a:r>
            <a:endParaRPr/>
          </a:p>
          <a:p>
            <a:pPr indent="0" lvl="1" marL="457200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 i="1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61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5. 스크럼 방식에서 사용되는 용어(4)</a:t>
            </a:r>
            <a:endParaRPr/>
          </a:p>
        </p:txBody>
      </p:sp>
      <p:sp>
        <p:nvSpPr>
          <p:cNvPr id="479" name="Google Shape;479;p61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스프린트</a:t>
            </a:r>
            <a:r>
              <a:rPr baseline="30000" lang="ko-KR">
                <a:solidFill>
                  <a:srgbClr val="004A82"/>
                </a:solidFill>
              </a:rPr>
              <a:t>sprint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‘전력 질주’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작업량으로 볼 때 그렇게 많지 않고, 개발 기간도 짧다.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작은 단위의 개발 업무를 단기간 내에 전력 질주하여 개발한다는 뜻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480" name="Google Shape;480;p6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411760" y="2888940"/>
            <a:ext cx="4394098" cy="33741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2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5. 스크럼 방식에서 사용되는 용어(5)</a:t>
            </a:r>
            <a:endParaRPr/>
          </a:p>
        </p:txBody>
      </p:sp>
      <p:sp>
        <p:nvSpPr>
          <p:cNvPr id="486" name="Google Shape;486;p62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스프린트의 예</a:t>
            </a:r>
            <a:endParaRPr>
              <a:solidFill>
                <a:srgbClr val="004A82"/>
              </a:solidFill>
            </a:endParaRPr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sp>
        <p:nvSpPr>
          <p:cNvPr id="487" name="Google Shape;487;p62"/>
          <p:cNvSpPr/>
          <p:nvPr/>
        </p:nvSpPr>
        <p:spPr>
          <a:xfrm>
            <a:off x="611560" y="1403776"/>
            <a:ext cx="7470830" cy="1260140"/>
          </a:xfrm>
          <a:prstGeom prst="rect">
            <a:avLst/>
          </a:prstGeom>
          <a:gradFill>
            <a:gsLst>
              <a:gs pos="0">
                <a:srgbClr val="FFBB82"/>
              </a:gs>
              <a:gs pos="35000">
                <a:srgbClr val="FFCFA8"/>
              </a:gs>
              <a:gs pos="100000">
                <a:srgbClr val="FFEBD9"/>
              </a:gs>
            </a:gsLst>
            <a:lin ang="16200000" scaled="0"/>
          </a:gradFill>
          <a:ln cap="flat" cmpd="sng" w="9525">
            <a:solidFill>
              <a:srgbClr val="F5913F"/>
            </a:solidFill>
            <a:prstDash val="solid"/>
            <a:round/>
            <a:headEnd len="sm" w="sm" type="none"/>
            <a:tailEnd len="sm" w="sm" type="none"/>
          </a:ln>
          <a:effectLst>
            <a:outerShdw blurRad="40000" rotWithShape="0" dir="5400000" dist="20000">
              <a:srgbClr val="000000">
                <a:alpha val="36862"/>
              </a:srgbClr>
            </a:outerShdw>
          </a:effectLst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1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계획: 소프트웨어 공학 원고 작성, 총기간(1년), 1장/(10일~40일)</a:t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b="0" i="0" lang="ko-KR" sz="1800" u="none" cap="none" strike="noStrik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• 스프린트 = 반복 주기 = 10일~40일  </a:t>
            </a:r>
            <a:endParaRPr b="0" i="0" sz="1800" u="none" cap="none" strike="noStrik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88" name="Google Shape;488;p6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31539" y="2978950"/>
            <a:ext cx="8029575" cy="3124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63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5. 스크럼 방식에서 사용되는 용어(6)</a:t>
            </a:r>
            <a:endParaRPr/>
          </a:p>
        </p:txBody>
      </p:sp>
      <p:sp>
        <p:nvSpPr>
          <p:cNvPr id="494" name="Google Shape;494;p63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스프린트 구현 목록</a:t>
            </a:r>
            <a:r>
              <a:rPr baseline="30000" lang="ko-KR">
                <a:solidFill>
                  <a:srgbClr val="004A82"/>
                </a:solidFill>
              </a:rPr>
              <a:t>sprint backlog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각각의 스프린트 주기에서 개발할 작업 목록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세부 작업 항목과 작업자, 예상 작업 시간 등에 관한 정보를 작성</a:t>
            </a:r>
            <a:endParaRPr/>
          </a:p>
        </p:txBody>
      </p:sp>
      <p:pic>
        <p:nvPicPr>
          <p:cNvPr id="495" name="Google Shape;495;p6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570" y="2393885"/>
            <a:ext cx="7858125" cy="3009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64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5. 스크럼 방식에서 사용되는 용어(7)</a:t>
            </a:r>
            <a:endParaRPr/>
          </a:p>
        </p:txBody>
      </p:sp>
      <p:sp>
        <p:nvSpPr>
          <p:cNvPr id="501" name="Google Shape;501;p64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소멸 차트</a:t>
            </a:r>
            <a:r>
              <a:rPr baseline="30000" lang="ko-KR">
                <a:solidFill>
                  <a:srgbClr val="004A82"/>
                </a:solidFill>
              </a:rPr>
              <a:t>burndown chart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시간이 지남에 따라 소멸되고 남은 것을 표현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계획 대비 작업이 어떻게 진행되고 있는지를 날짜별로 남은 작업량으로 표현</a:t>
            </a:r>
            <a:endParaRPr/>
          </a:p>
        </p:txBody>
      </p:sp>
      <p:pic>
        <p:nvPicPr>
          <p:cNvPr id="502" name="Google Shape;502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347787" y="2573905"/>
            <a:ext cx="6448425" cy="388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65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6. 스크럼 방식에서의 회의(1)</a:t>
            </a:r>
            <a:endParaRPr/>
          </a:p>
        </p:txBody>
      </p:sp>
      <p:sp>
        <p:nvSpPr>
          <p:cNvPr id="508" name="Google Shape;508;p65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스프린트 계획 회의</a:t>
            </a:r>
            <a:r>
              <a:rPr baseline="30000" lang="ko-KR">
                <a:solidFill>
                  <a:srgbClr val="004A82"/>
                </a:solidFill>
              </a:rPr>
              <a:t>sprint planning meeting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전체적인 스프린트 계획 회의 </a:t>
            </a:r>
            <a:endParaRPr/>
          </a:p>
          <a:p>
            <a:pPr indent="-177800" lvl="2" marL="804863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가장 높은 순위의 항목에 관심</a:t>
            </a:r>
            <a:endParaRPr/>
          </a:p>
          <a:p>
            <a:pPr indent="-177800" lvl="2" marL="804863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그 배경과 목표에 대해 팀원들과 토의</a:t>
            </a:r>
            <a:endParaRPr/>
          </a:p>
          <a:p>
            <a:pPr indent="-177800" lvl="2" marL="804863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제품 책임자의 의도 파악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세부적인 스프린트 계획 회의</a:t>
            </a:r>
            <a:endParaRPr/>
          </a:p>
          <a:p>
            <a:pPr indent="-177800" lvl="2" marL="804863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우선순위가 높은 항목의 구현 방법에 대한 구체적인 작업 계획을 세움 </a:t>
            </a:r>
            <a:endParaRPr/>
          </a:p>
          <a:p>
            <a:pPr indent="-177800" lvl="2" marL="804863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결정된 개발 항목에 대한 스프린트 구현 목록 작성</a:t>
            </a:r>
            <a:endParaRPr/>
          </a:p>
          <a:p>
            <a:pPr indent="-177800" lvl="2" marL="804863" rtl="0" algn="l">
              <a:lnSpc>
                <a:spcPct val="150000"/>
              </a:lnSpc>
              <a:spcBef>
                <a:spcPts val="280"/>
              </a:spcBef>
              <a:spcAft>
                <a:spcPts val="0"/>
              </a:spcAft>
              <a:buSzPts val="1400"/>
              <a:buChar char="•"/>
            </a:pPr>
            <a:r>
              <a:rPr lang="ko-KR"/>
              <a:t>정해진 작업 수행 소요 시간 추정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66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6. 스크럼 방식에서의 회의(2)</a:t>
            </a:r>
            <a:endParaRPr/>
          </a:p>
        </p:txBody>
      </p:sp>
      <p:sp>
        <p:nvSpPr>
          <p:cNvPr id="514" name="Google Shape;514;p66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일일 스크럼 회의</a:t>
            </a:r>
            <a:r>
              <a:rPr baseline="30000" lang="ko-KR">
                <a:solidFill>
                  <a:srgbClr val="004A82"/>
                </a:solidFill>
              </a:rPr>
              <a:t>daily scrum meeting</a:t>
            </a:r>
            <a:endParaRPr>
              <a:solidFill>
                <a:srgbClr val="004A82"/>
              </a:solidFill>
            </a:endParaRPr>
          </a:p>
          <a:p>
            <a:pPr indent="0" lvl="0" marL="93662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2080"/>
              <a:buNone/>
            </a:pPr>
            <a:r>
              <a:rPr b="0" lang="ko-KR" sz="1600"/>
              <a:t>• 매일, 서서, 짧게(15분 정도) 함 </a:t>
            </a:r>
            <a:endParaRPr/>
          </a:p>
          <a:p>
            <a:pPr indent="0" lvl="0" marL="93662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2080"/>
              <a:buNone/>
            </a:pPr>
            <a:r>
              <a:rPr b="0" lang="ko-KR" sz="1600"/>
              <a:t>• 진행 상황만 점검하고, 스프린트 작업 목록을 잘 개발하고 있는지 확인</a:t>
            </a:r>
            <a:endParaRPr b="0" sz="1600"/>
          </a:p>
          <a:p>
            <a:pPr indent="0" lvl="0" marL="93662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2080"/>
              <a:buNone/>
            </a:pPr>
            <a:r>
              <a:rPr b="0" lang="ko-KR" sz="1600"/>
              <a:t>• 모든 팀원이 참석하고, 한 사람씩 어제 한 일을 얘기</a:t>
            </a:r>
            <a:endParaRPr b="0" sz="1600"/>
          </a:p>
          <a:p>
            <a:pPr indent="0" lvl="0" marL="93662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2080"/>
              <a:buNone/>
            </a:pPr>
            <a:r>
              <a:rPr b="0" lang="ko-KR" sz="1600"/>
              <a:t>• 한 사람씩 오늘 할 일과 문제점 및 어려운 점 정도만 얘기 </a:t>
            </a:r>
            <a:endParaRPr/>
          </a:p>
          <a:p>
            <a:pPr indent="0" lvl="0" marL="93662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2080"/>
              <a:buNone/>
            </a:pPr>
            <a:r>
              <a:rPr b="0" lang="ko-KR" sz="1600"/>
              <a:t>• 매일 완료된 세부 작업 항목을 완료 상태로 옮겨 스프린트 현황판 업데이트 </a:t>
            </a:r>
            <a:endParaRPr/>
          </a:p>
          <a:p>
            <a:pPr indent="0" lvl="0" marL="93662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2080"/>
              <a:buNone/>
            </a:pPr>
            <a:r>
              <a:rPr b="0" lang="ko-KR" sz="1600"/>
              <a:t>• 개별 팀원에 대한 진척 상태를 확인</a:t>
            </a:r>
            <a:endParaRPr b="0" sz="1600"/>
          </a:p>
          <a:p>
            <a:pPr indent="0" lvl="0" marL="93662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2080"/>
              <a:buNone/>
            </a:pPr>
            <a:r>
              <a:rPr b="0" lang="ko-KR" sz="1600"/>
              <a:t>• 그날의 남은 작업량을 소멸 차트에 표시 </a:t>
            </a:r>
            <a:endParaRPr sz="1600">
              <a:solidFill>
                <a:srgbClr val="0000FF"/>
              </a:solidFill>
            </a:endParaRPr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p67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6. 스크럼 방식에서의 회의(3)</a:t>
            </a:r>
            <a:endParaRPr/>
          </a:p>
        </p:txBody>
      </p:sp>
      <p:sp>
        <p:nvSpPr>
          <p:cNvPr id="520" name="Google Shape;520;p67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스프린트 현황판</a:t>
            </a:r>
            <a:r>
              <a:rPr baseline="30000" lang="ko-KR">
                <a:solidFill>
                  <a:srgbClr val="004A82"/>
                </a:solidFill>
              </a:rPr>
              <a:t>task board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개발 팀의 개발 현황(진척도, 남은 작업, 진행 속도)을 나타냄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최종 제품</a:t>
            </a:r>
            <a:r>
              <a:rPr baseline="30000" lang="ko-KR">
                <a:solidFill>
                  <a:srgbClr val="004A82"/>
                </a:solidFill>
              </a:rPr>
              <a:t>finished work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모든 스프린트 주기가 끝나면 제품 기능 목록에서 개발하려고 했던 제품이 완성</a:t>
            </a:r>
            <a:endParaRPr/>
          </a:p>
          <a:p>
            <a:pPr indent="0" lvl="0" marL="93662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SzPts val="2600"/>
              <a:buNone/>
            </a:pPr>
            <a:r>
              <a:t/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521" name="Google Shape;521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46575" y="1763815"/>
            <a:ext cx="6040528" cy="3060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8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6. 스크럼 방식에서의 회의(4)</a:t>
            </a:r>
            <a:endParaRPr/>
          </a:p>
        </p:txBody>
      </p:sp>
      <p:sp>
        <p:nvSpPr>
          <p:cNvPr id="527" name="Google Shape;527;p68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스프린트 검토회의</a:t>
            </a:r>
            <a:r>
              <a:rPr baseline="30000" lang="ko-KR">
                <a:solidFill>
                  <a:srgbClr val="004A82"/>
                </a:solidFill>
              </a:rPr>
              <a:t>sprint review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하나의 스프린트 반복 주기(2~4주)가 끝났을 때 생성되는 실행 가능한 제품에 대해 검토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스프린트 목표를 달성했는지 작업 진행과 결과물을 확인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전체 흐름을 확인하여 비즈니스 가치를 점검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스프린트 회고</a:t>
            </a:r>
            <a:r>
              <a:rPr baseline="30000" lang="ko-KR">
                <a:solidFill>
                  <a:srgbClr val="004A82"/>
                </a:solidFill>
              </a:rPr>
              <a:t>sprint retrospective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스프린트에서 수행한 활동과 개발한 것을 되돌아 봄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개선점은 없는지, 팀이 정한 규칙이나 표준을 잘 준수했는지 등을 검토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문제점을 확인하고 기록하는 정도로만 진행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추정 속도와 실제 속도를 비교해보고, 차이가 크면 그 이유를 분석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프로세스 품질은 측정하지 않음</a:t>
            </a:r>
            <a:endParaRPr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p69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6. 스크럼 방식에서의 회의(5)</a:t>
            </a:r>
            <a:endParaRPr/>
          </a:p>
        </p:txBody>
      </p:sp>
      <p:sp>
        <p:nvSpPr>
          <p:cNvPr id="533" name="Google Shape;533;p69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>
                <a:solidFill>
                  <a:srgbClr val="004A82"/>
                </a:solidFill>
              </a:rPr>
              <a:t>배포 목록</a:t>
            </a:r>
            <a:r>
              <a:rPr baseline="30000" lang="ko-KR">
                <a:solidFill>
                  <a:srgbClr val="004A82"/>
                </a:solidFill>
              </a:rPr>
              <a:t>release backlog</a:t>
            </a:r>
            <a:endParaRPr>
              <a:solidFill>
                <a:srgbClr val="004A82"/>
              </a:solidFill>
            </a:endParaRPr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</p:txBody>
      </p:sp>
      <p:pic>
        <p:nvPicPr>
          <p:cNvPr id="534" name="Google Shape;53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76545" y="1628800"/>
            <a:ext cx="7753350" cy="2714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7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4A82"/>
              </a:buClr>
              <a:buSzPts val="2600"/>
              <a:buFont typeface="Malgun Gothic"/>
              <a:buNone/>
            </a:pPr>
            <a:r>
              <a:rPr lang="ko-KR">
                <a:solidFill>
                  <a:srgbClr val="004A82"/>
                </a:solidFill>
              </a:rPr>
              <a:t>1. 소프트웨어 개발 과정</a:t>
            </a:r>
            <a:endParaRPr/>
          </a:p>
        </p:txBody>
      </p:sp>
      <p:sp>
        <p:nvSpPr>
          <p:cNvPr id="94" name="Google Shape;94;p7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작은 규모의 소프트웨어 개발 과정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개집 짓는 일에 비유</a:t>
            </a:r>
            <a:endParaRPr/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대규모의 소프트웨어 개발 과정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빌딩 짓는 일에 비유</a:t>
            </a:r>
            <a:endParaRPr/>
          </a:p>
          <a:p>
            <a:pPr indent="-968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  <a:p>
            <a:pPr indent="-968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95" name="Google Shape;95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51620" y="2933945"/>
            <a:ext cx="6824001" cy="34438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70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7. 스크럼 방식의 진행 절차</a:t>
            </a:r>
            <a:endParaRPr/>
          </a:p>
        </p:txBody>
      </p:sp>
      <p:pic>
        <p:nvPicPr>
          <p:cNvPr id="540" name="Google Shape;540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1987" y="1338262"/>
            <a:ext cx="7820025" cy="4181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71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8. 제품 책임자, 스크럼 마스터, 스크럼 팀의 역할</a:t>
            </a:r>
            <a:endParaRPr/>
          </a:p>
        </p:txBody>
      </p:sp>
      <p:pic>
        <p:nvPicPr>
          <p:cNvPr id="546" name="Google Shape;546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81037" y="976312"/>
            <a:ext cx="7781925" cy="4905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1" name="Google Shape;551;p72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9. 스크럼 방식의 장점</a:t>
            </a:r>
            <a:endParaRPr/>
          </a:p>
        </p:txBody>
      </p:sp>
      <p:sp>
        <p:nvSpPr>
          <p:cNvPr id="552" name="Google Shape;552;p72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0" lvl="0" marL="93662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2080"/>
              <a:buNone/>
            </a:pPr>
            <a:r>
              <a:rPr b="0" lang="ko-KR" sz="1600"/>
              <a:t>• 실행 가능한 제품을 통해 사용자와의 충분한 의견 조율 가능</a:t>
            </a:r>
            <a:endParaRPr b="0" sz="1600"/>
          </a:p>
          <a:p>
            <a:pPr indent="0" lvl="0" marL="93662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2080"/>
              <a:buNone/>
            </a:pPr>
            <a:r>
              <a:rPr b="0" lang="ko-KR" sz="1600"/>
              <a:t>• 일일 회의를 통한 팀원들 간의 신속한 협조와 조율 가능</a:t>
            </a:r>
            <a:endParaRPr b="0" sz="1600"/>
          </a:p>
          <a:p>
            <a:pPr indent="0" lvl="0" marL="93662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2080"/>
              <a:buNone/>
            </a:pPr>
            <a:r>
              <a:rPr b="0" lang="ko-KR" sz="1600"/>
              <a:t>• 일일 회의 시 직접 자신의 일정 발표를 통한 업무 집중 환경 조성</a:t>
            </a:r>
            <a:endParaRPr b="0" sz="1600"/>
          </a:p>
          <a:p>
            <a:pPr indent="0" lvl="0" marL="93662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2080"/>
              <a:buNone/>
            </a:pPr>
            <a:r>
              <a:rPr b="0" lang="ko-KR" sz="1600"/>
              <a:t>• 다른 개발 방법론들에 비해 단순하고 실천 지향적</a:t>
            </a:r>
            <a:endParaRPr b="0" sz="1600"/>
          </a:p>
          <a:p>
            <a:pPr indent="0" lvl="0" marL="93662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2080"/>
              <a:buNone/>
            </a:pPr>
            <a:r>
              <a:rPr b="0" lang="ko-KR" sz="1600"/>
              <a:t>• 팀의 문제를 해결할 수 있는 스크럼 마스터의 능력(역할)</a:t>
            </a:r>
            <a:endParaRPr/>
          </a:p>
          <a:p>
            <a:pPr indent="0" lvl="0" marL="93662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2080"/>
              <a:buNone/>
            </a:pPr>
            <a:r>
              <a:rPr b="0" lang="ko-KR" sz="1600"/>
              <a:t>• 프로젝트 진행 현황을 통한 신속하게 목표와 결과 추정 가능, 목표에 맞는 변화 시도 가능 </a:t>
            </a:r>
            <a:endParaRPr b="0" sz="1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p73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10. 스크럼 방식의 단점</a:t>
            </a:r>
            <a:endParaRPr/>
          </a:p>
        </p:txBody>
      </p:sp>
      <p:sp>
        <p:nvSpPr>
          <p:cNvPr id="558" name="Google Shape;558;p73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Char char="▪"/>
            </a:pPr>
            <a:r>
              <a:rPr lang="ko-KR">
                <a:solidFill>
                  <a:srgbClr val="004A82"/>
                </a:solidFill>
              </a:rPr>
              <a:t>추가 작업 시간 필요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Char char="▪"/>
            </a:pPr>
            <a:r>
              <a:rPr lang="ko-KR"/>
              <a:t>반복 주기가 끝날 때마다 실행 가능하거나 테스트할 수 있는 제품을 만들어야 하기 때문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Char char="▪"/>
            </a:pPr>
            <a:r>
              <a:rPr lang="ko-KR">
                <a:solidFill>
                  <a:srgbClr val="004A82"/>
                </a:solidFill>
              </a:rPr>
              <a:t>일일 스크럼 회의를 15분 안에 마쳐야 함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Char char="▪"/>
            </a:pPr>
            <a:r>
              <a:rPr lang="ko-KR"/>
              <a:t>길어지는 회의 시간으로 인한 작업의 방해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Char char="▪"/>
            </a:pPr>
            <a:r>
              <a:rPr lang="ko-KR">
                <a:solidFill>
                  <a:srgbClr val="004A82"/>
                </a:solidFill>
              </a:rPr>
              <a:t>투입 공수 불측정에 따른 효율성 평가 불가 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Char char="▪"/>
            </a:pPr>
            <a:r>
              <a:rPr lang="ko-KR"/>
              <a:t>투입 공수 불측정으로 인해 얼마나 효율적으로 수행되었는지 모름</a:t>
            </a:r>
            <a:endParaRPr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None/>
            </a:pPr>
            <a:r>
              <a:t/>
            </a:r>
            <a:endParaRPr/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Char char="▪"/>
            </a:pPr>
            <a:r>
              <a:rPr lang="ko-KR">
                <a:solidFill>
                  <a:srgbClr val="004A82"/>
                </a:solidFill>
              </a:rPr>
              <a:t>프로세스 품질 평가 불가 </a:t>
            </a:r>
            <a:endParaRPr>
              <a:solidFill>
                <a:srgbClr val="004A82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Char char="▪"/>
            </a:pPr>
            <a:r>
              <a:rPr b="0" lang="ko-KR" sz="1600"/>
              <a:t>프로세스 품질 미평가로 인한 품질 관련 활동이 미약하고 품질의 정도를 알 수 없음</a:t>
            </a:r>
            <a:endParaRPr b="0" sz="1600"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Clr>
                <a:srgbClr val="205867"/>
              </a:buClr>
              <a:buSzPts val="1600"/>
              <a:buNone/>
            </a:pPr>
            <a:r>
              <a:t/>
            </a:r>
            <a:endParaRPr sz="1600">
              <a:solidFill>
                <a:srgbClr val="0000FF"/>
              </a:solidFill>
            </a:endParaRPr>
          </a:p>
          <a:p>
            <a:pPr indent="0" lvl="0" marL="93662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2080"/>
              <a:buNone/>
            </a:pPr>
            <a:r>
              <a:rPr b="0" lang="ko-KR" sz="1600"/>
              <a:t>:</a:t>
            </a:r>
            <a:endParaRPr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8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2. 소프트웨어 프로세스 모델(1)</a:t>
            </a:r>
            <a:endParaRPr/>
          </a:p>
        </p:txBody>
      </p:sp>
      <p:sp>
        <p:nvSpPr>
          <p:cNvPr id="101" name="Google Shape;101;p8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소프트웨어 프로세스 모델의 정의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소프트웨어 개발 생명주기(SDLC </a:t>
            </a:r>
            <a:r>
              <a:rPr baseline="30000" lang="ko-KR"/>
              <a:t>Software Development Life Cycle</a:t>
            </a:r>
            <a:r>
              <a:rPr lang="ko-KR"/>
              <a:t>)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SW를 어떻게 개발할 것인가에 대한 전체적인 흐름을 체계화한 개념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0" lang="ko-KR"/>
              <a:t>개발 계획 수립부터 최종 폐기 때까지의 전 과정을 다룸</a:t>
            </a:r>
            <a:endParaRPr b="0"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0" lang="ko-KR"/>
              <a:t>순차적인 단계로 이루어 짐 </a:t>
            </a:r>
            <a:endParaRPr b="0"/>
          </a:p>
          <a:p>
            <a:pPr indent="-682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None/>
            </a:pPr>
            <a:r>
              <a:t/>
            </a:r>
            <a:endParaRPr/>
          </a:p>
          <a:p>
            <a:pPr indent="-2619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소프트웨어 프로세스 모델의 목적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공장에서 제품을 생산하듯이 소프트웨어 개발의 전 과정을 하나의 프로세스로 정의 </a:t>
            </a:r>
            <a:endParaRPr>
              <a:solidFill>
                <a:srgbClr val="0000FF"/>
              </a:solidFill>
            </a:endParaRPr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0" lang="ko-KR"/>
              <a:t>주어진 예산과 자원으로 개발하고 관리하는 방법을 구체적으로 정의</a:t>
            </a:r>
            <a:endParaRPr b="0"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b="0" lang="ko-KR"/>
              <a:t>고품질의 소프트웨어 제품 생산을 목적으로 함  </a:t>
            </a:r>
            <a:endParaRPr b="0"/>
          </a:p>
          <a:p>
            <a:pPr indent="-96838" lvl="0" marL="355600" rtl="0" algn="l">
              <a:lnSpc>
                <a:spcPct val="150000"/>
              </a:lnSpc>
              <a:spcBef>
                <a:spcPts val="40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None/>
            </a:pPr>
            <a:r>
              <a:t/>
            </a:r>
            <a:endParaRPr>
              <a:solidFill>
                <a:srgbClr val="0000FF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9"/>
          <p:cNvSpPr txBox="1"/>
          <p:nvPr>
            <p:ph type="title"/>
          </p:nvPr>
        </p:nvSpPr>
        <p:spPr>
          <a:xfrm>
            <a:off x="63500" y="35744"/>
            <a:ext cx="7785100" cy="474662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A1E38"/>
              </a:buClr>
              <a:buSzPts val="2600"/>
              <a:buFont typeface="Malgun Gothic"/>
              <a:buNone/>
            </a:pPr>
            <a:r>
              <a:rPr lang="ko-KR"/>
              <a:t>2. 소프트웨어 프로세스 모델(2)</a:t>
            </a:r>
            <a:endParaRPr/>
          </a:p>
        </p:txBody>
      </p:sp>
      <p:sp>
        <p:nvSpPr>
          <p:cNvPr id="107" name="Google Shape;107;p9"/>
          <p:cNvSpPr txBox="1"/>
          <p:nvPr>
            <p:ph idx="1" type="body"/>
          </p:nvPr>
        </p:nvSpPr>
        <p:spPr>
          <a:xfrm>
            <a:off x="63501" y="773705"/>
            <a:ext cx="8963994" cy="566995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/>
          <a:p>
            <a:pPr indent="-261938" lvl="0" marL="3556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05867"/>
              </a:buClr>
              <a:buSzPts val="2600"/>
              <a:buFont typeface="Noto Sans Symbols"/>
              <a:buChar char="▪"/>
            </a:pPr>
            <a:r>
              <a:rPr lang="ko-KR"/>
              <a:t>소프트웨어 프로세스 모델의 역할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프로젝트에 대한 전체적인 기본 골격을 세워줌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일정 계획을 수립할 수 있음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개발 비용 산정뿐 아니라 여러 자원을 산정하고 분배할 수 있음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참여자 간에 의사소통의 기준을 정할 수 있음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용어의 표준화를 가능케 할 수 있음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 개발 진행 상황을 명확히 파악할 수 있음 </a:t>
            </a:r>
            <a:endParaRPr/>
          </a:p>
          <a:p>
            <a:pPr indent="-169861" lvl="1" marL="627063" rtl="0" algn="l">
              <a:lnSpc>
                <a:spcPct val="150000"/>
              </a:lnSpc>
              <a:spcBef>
                <a:spcPts val="320"/>
              </a:spcBef>
              <a:spcAft>
                <a:spcPts val="0"/>
              </a:spcAft>
              <a:buSzPts val="1600"/>
              <a:buChar char="▪"/>
            </a:pPr>
            <a:r>
              <a:rPr lang="ko-KR"/>
              <a:t>각 단계별로 생성되는 문서를 포함한 산출물을 활용하여 검토할 수 있게 해줌</a:t>
            </a:r>
            <a:endParaRPr/>
          </a:p>
          <a:p>
            <a:pPr indent="0" lvl="4" marL="982662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0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테마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2012-07-23T02:34:37Z</dcterms:created>
  <dc:creator>한빛아카데미(주)</dc:creator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Google.Documents.Tracking">
    <vt:lpwstr>true</vt:lpwstr>
  </property>
  <property fmtid="{D5CDD505-2E9C-101B-9397-08002B2CF9AE}" pid="3" name="Google.Documents.DocumentId">
    <vt:lpwstr>1NCUCeAsLTdgs0g0NVq39g0UxrcrxPknXzBwH4Bd9mpo</vt:lpwstr>
  </property>
  <property fmtid="{D5CDD505-2E9C-101B-9397-08002B2CF9AE}" pid="4" name="Google.Documents.RevisionId">
    <vt:lpwstr>16204708356322461875</vt:lpwstr>
  </property>
  <property fmtid="{D5CDD505-2E9C-101B-9397-08002B2CF9AE}" pid="5" name="Google.Documents.PreviousRevisionId">
    <vt:lpwstr>06215226093729447614</vt:lpwstr>
  </property>
  <property fmtid="{D5CDD505-2E9C-101B-9397-08002B2CF9AE}" pid="6" name="Google.Documents.PluginVersion">
    <vt:lpwstr>2.0.2662.553</vt:lpwstr>
  </property>
  <property fmtid="{D5CDD505-2E9C-101B-9397-08002B2CF9AE}" pid="7" name="Google.Documents.MergeIncapabilityFlags">
    <vt:i4>0</vt:i4>
  </property>
</Properties>
</file>